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6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72" r:id="rId9"/>
    <p:sldId id="271" r:id="rId10"/>
    <p:sldId id="269" r:id="rId11"/>
    <p:sldId id="270" r:id="rId12"/>
    <p:sldId id="274" r:id="rId13"/>
    <p:sldId id="263" r:id="rId14"/>
    <p:sldId id="264" r:id="rId15"/>
    <p:sldId id="265" r:id="rId16"/>
    <p:sldId id="275" r:id="rId17"/>
    <p:sldId id="277" r:id="rId18"/>
    <p:sldId id="276" r:id="rId19"/>
    <p:sldId id="278" r:id="rId20"/>
    <p:sldId id="266" r:id="rId21"/>
    <p:sldId id="267" r:id="rId22"/>
    <p:sldId id="268" r:id="rId23"/>
    <p:sldId id="273" r:id="rId24"/>
    <p:sldId id="279" r:id="rId25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486835-DBEF-42FF-8FD6-6B840F02653D}" type="datetimeFigureOut">
              <a:rPr lang="pl-PL" smtClean="0"/>
              <a:t>2012-12-12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8D8A52-EB8C-4044-B932-A6A9444C174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147020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D8A52-EB8C-4044-B932-A6A9444C174D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234301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D8A52-EB8C-4044-B932-A6A9444C174D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234301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D8A52-EB8C-4044-B932-A6A9444C174D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234301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D8A52-EB8C-4044-B932-A6A9444C174D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234301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D8A52-EB8C-4044-B932-A6A9444C174D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234301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D8A52-EB8C-4044-B932-A6A9444C174D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234301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D8A52-EB8C-4044-B932-A6A9444C174D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234301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D8A52-EB8C-4044-B932-A6A9444C174D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234301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D8A52-EB8C-4044-B932-A6A9444C174D}" type="slidenum">
              <a:rPr lang="pl-PL" smtClean="0"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234301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D8A52-EB8C-4044-B932-A6A9444C174D}" type="slidenum">
              <a:rPr lang="pl-PL" smtClean="0"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234301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D8A52-EB8C-4044-B932-A6A9444C174D}" type="slidenum">
              <a:rPr lang="pl-PL" smtClean="0"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234301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D8A52-EB8C-4044-B932-A6A9444C174D}" type="slidenum">
              <a:rPr lang="pl-PL" smtClean="0"/>
              <a:t>15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234301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D8A52-EB8C-4044-B932-A6A9444C174D}" type="slidenum">
              <a:rPr lang="pl-PL" smtClean="0"/>
              <a:t>16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234301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D8A52-EB8C-4044-B932-A6A9444C174D}" type="slidenum">
              <a:rPr lang="pl-PL" smtClean="0"/>
              <a:t>17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234301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D8A52-EB8C-4044-B932-A6A9444C174D}" type="slidenum">
              <a:rPr lang="pl-PL" smtClean="0"/>
              <a:t>18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234301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D8A52-EB8C-4044-B932-A6A9444C174D}" type="slidenum">
              <a:rPr lang="pl-PL" smtClean="0"/>
              <a:t>19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234301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D8A52-EB8C-4044-B932-A6A9444C174D}" type="slidenum">
              <a:rPr lang="pl-PL" smtClean="0"/>
              <a:t>20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234301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D8A52-EB8C-4044-B932-A6A9444C174D}" type="slidenum">
              <a:rPr lang="pl-PL" smtClean="0"/>
              <a:t>21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234301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D8A52-EB8C-4044-B932-A6A9444C174D}" type="slidenum">
              <a:rPr lang="pl-PL" smtClean="0"/>
              <a:t>22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234301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D8A52-EB8C-4044-B932-A6A9444C174D}" type="slidenum">
              <a:rPr lang="pl-PL" smtClean="0"/>
              <a:t>23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234301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D8A52-EB8C-4044-B932-A6A9444C174D}" type="slidenum">
              <a:rPr lang="pl-PL" smtClean="0"/>
              <a:t>24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23430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9_02.jpg"/>
          <p:cNvPicPr preferRelativeResize="0">
            <a:picLocks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754112" y="0"/>
            <a:ext cx="73152" cy="6858000"/>
          </a:xfrm>
          <a:prstGeom prst="rect">
            <a:avLst/>
          </a:prstGeom>
        </p:spPr>
      </p:pic>
      <p:pic>
        <p:nvPicPr>
          <p:cNvPr id="7" name="Picture 6" descr="1_0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0500" y="0"/>
            <a:ext cx="1333500" cy="6858000"/>
          </a:xfrm>
          <a:prstGeom prst="rect">
            <a:avLst/>
          </a:prstGeom>
        </p:spPr>
      </p:pic>
      <p:grpSp>
        <p:nvGrpSpPr>
          <p:cNvPr id="4" name="Group 17"/>
          <p:cNvGrpSpPr/>
          <p:nvPr/>
        </p:nvGrpSpPr>
        <p:grpSpPr>
          <a:xfrm>
            <a:off x="0" y="6630352"/>
            <a:ext cx="9144000" cy="228600"/>
            <a:chOff x="0" y="6582727"/>
            <a:chExt cx="9144000" cy="228600"/>
          </a:xfrm>
        </p:grpSpPr>
        <p:sp>
          <p:nvSpPr>
            <p:cNvPr id="10" name="Rectangle 9"/>
            <p:cNvSpPr/>
            <p:nvPr/>
          </p:nvSpPr>
          <p:spPr>
            <a:xfrm>
              <a:off x="7813040" y="6582727"/>
              <a:ext cx="1330960" cy="228600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134101" y="6582727"/>
              <a:ext cx="1609724" cy="2286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582727"/>
              <a:ext cx="6096000" cy="2286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371600"/>
            <a:ext cx="6781800" cy="1069975"/>
          </a:xfrm>
        </p:spPr>
        <p:txBody>
          <a:bodyPr bIns="0" anchor="b" anchorCtr="0">
            <a:noAutofit/>
          </a:bodyPr>
          <a:lstStyle>
            <a:lvl1pPr>
              <a:defRPr sz="4200" baseline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438400"/>
            <a:ext cx="6781800" cy="762000"/>
          </a:xfrm>
        </p:spPr>
        <p:txBody>
          <a:bodyPr lIns="0" tIns="0" rIns="0">
            <a:normAutofit/>
          </a:bodyPr>
          <a:lstStyle>
            <a:lvl1pPr marL="0" indent="0" algn="l">
              <a:buNone/>
              <a:defRPr sz="2400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>
          <a:xfrm>
            <a:off x="6210300" y="6610350"/>
            <a:ext cx="1524000" cy="228600"/>
          </a:xfrm>
        </p:spPr>
        <p:txBody>
          <a:bodyPr/>
          <a:lstStyle/>
          <a:p>
            <a:fld id="{9BCD9A7F-3F08-47F5-9F00-3E150C6EF65A}" type="datetime1">
              <a:rPr lang="pl-PL" smtClean="0"/>
              <a:t>2012-12-12</a:t>
            </a:fld>
            <a:endParaRPr lang="pl-PL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>
          <a:xfrm>
            <a:off x="7924800" y="6610350"/>
            <a:ext cx="1198880" cy="228600"/>
          </a:xfrm>
        </p:spPr>
        <p:txBody>
          <a:bodyPr/>
          <a:lstStyle/>
          <a:p>
            <a:fld id="{1644F7CD-8FAE-4B5C-B2E2-09DCC952C12C}" type="slidenum">
              <a:rPr lang="pl-PL" smtClean="0"/>
              <a:t>‹#›</a:t>
            </a:fld>
            <a:endParaRPr lang="pl-PL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>
          <a:xfrm>
            <a:off x="457200" y="6611112"/>
            <a:ext cx="5600700" cy="228600"/>
          </a:xfrm>
        </p:spPr>
        <p:txBody>
          <a:bodyPr/>
          <a:lstStyle/>
          <a:p>
            <a:r>
              <a:rPr lang="pl-PL" smtClean="0"/>
              <a:t>Bartłomiej Swaczyna, Rozporządzanie opróznionym miejscem hipotecznym</a:t>
            </a:r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0"/>
          <p:cNvGrpSpPr/>
          <p:nvPr/>
        </p:nvGrpSpPr>
        <p:grpSpPr>
          <a:xfrm>
            <a:off x="0" y="6631305"/>
            <a:ext cx="9144000" cy="228600"/>
            <a:chOff x="0" y="6583680"/>
            <a:chExt cx="9144000" cy="228600"/>
          </a:xfrm>
        </p:grpSpPr>
        <p:sp>
          <p:nvSpPr>
            <p:cNvPr id="32" name="Rectangle 31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" name="Picture 12" descr="bar_06.png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403860"/>
            <a:ext cx="9144000" cy="53340"/>
          </a:xfrm>
          <a:prstGeom prst="rect">
            <a:avLst/>
          </a:prstGeom>
        </p:spPr>
      </p:pic>
      <p:pic>
        <p:nvPicPr>
          <p:cNvPr id="10" name="Picture 9" descr="2_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4038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20599-2CEE-4771-8FED-3E392CC4AC5B}" type="datetime1">
              <a:rPr lang="pl-PL" smtClean="0"/>
              <a:t>2012-12-12</a:t>
            </a:fld>
            <a:endParaRPr lang="pl-PL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44F7CD-8FAE-4B5C-B2E2-09DCC952C12C}" type="slidenum">
              <a:rPr lang="pl-PL" smtClean="0"/>
              <a:t>‹#›</a:t>
            </a:fld>
            <a:endParaRPr lang="pl-PL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pl-PL" smtClean="0"/>
              <a:t>Bartłomiej Swaczyna, Rozporządzanie opróznionym miejscem hipotecznym</a:t>
            </a:r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2"/>
          <p:cNvGrpSpPr/>
          <p:nvPr/>
        </p:nvGrpSpPr>
        <p:grpSpPr>
          <a:xfrm>
            <a:off x="1438274" y="6629400"/>
            <a:ext cx="7705726" cy="228600"/>
            <a:chOff x="1438274" y="6629400"/>
            <a:chExt cx="7705726" cy="228600"/>
          </a:xfrm>
        </p:grpSpPr>
        <p:sp>
          <p:nvSpPr>
            <p:cNvPr id="27" name="Rectangle 26"/>
            <p:cNvSpPr/>
            <p:nvPr/>
          </p:nvSpPr>
          <p:spPr>
            <a:xfrm>
              <a:off x="8763000" y="662940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7142480" y="662940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438274" y="6629400"/>
              <a:ext cx="5663565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5245101"/>
            <a:ext cx="6934199" cy="1155700"/>
          </a:xfrm>
        </p:spPr>
        <p:txBody>
          <a:bodyPr anchor="t">
            <a:normAutofit/>
          </a:bodyPr>
          <a:lstStyle>
            <a:lvl1pPr algn="r">
              <a:defRPr sz="4200" b="0" i="0" cap="none" baseline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2600" y="4114800"/>
            <a:ext cx="6934199" cy="1130300"/>
          </a:xfrm>
        </p:spPr>
        <p:txBody>
          <a:bodyPr anchor="b">
            <a:normAutofit/>
          </a:bodyPr>
          <a:lstStyle>
            <a:lvl1pPr marL="0" indent="0" algn="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pic>
        <p:nvPicPr>
          <p:cNvPr id="10" name="Picture 9" descr="9_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63980" cy="6858000"/>
          </a:xfrm>
          <a:prstGeom prst="rect">
            <a:avLst/>
          </a:prstGeom>
        </p:spPr>
      </p:pic>
      <p:sp>
        <p:nvSpPr>
          <p:cNvPr id="24" name="Date Placeholder 23"/>
          <p:cNvSpPr>
            <a:spLocks noGrp="1"/>
          </p:cNvSpPr>
          <p:nvPr>
            <p:ph type="dt" sz="half" idx="10"/>
          </p:nvPr>
        </p:nvSpPr>
        <p:spPr>
          <a:xfrm>
            <a:off x="7162800" y="6610350"/>
            <a:ext cx="1524000" cy="246888"/>
          </a:xfrm>
        </p:spPr>
        <p:txBody>
          <a:bodyPr/>
          <a:lstStyle/>
          <a:p>
            <a:fld id="{22308516-5E32-49FE-8FAC-1B068364F097}" type="datetime1">
              <a:rPr lang="pl-PL" smtClean="0"/>
              <a:t>2012-12-12</a:t>
            </a:fld>
            <a:endParaRPr lang="pl-PL"/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1"/>
          </p:nvPr>
        </p:nvSpPr>
        <p:spPr>
          <a:xfrm>
            <a:off x="8742680" y="6610350"/>
            <a:ext cx="381000" cy="246888"/>
          </a:xfrm>
        </p:spPr>
        <p:txBody>
          <a:bodyPr/>
          <a:lstStyle/>
          <a:p>
            <a:fld id="{1644F7CD-8FAE-4B5C-B2E2-09DCC952C12C}" type="slidenum">
              <a:rPr lang="pl-PL" smtClean="0"/>
              <a:t>‹#›</a:t>
            </a:fld>
            <a:endParaRPr lang="pl-PL"/>
          </a:p>
        </p:txBody>
      </p:sp>
      <p:sp>
        <p:nvSpPr>
          <p:cNvPr id="26" name="Footer Placeholder 25"/>
          <p:cNvSpPr>
            <a:spLocks noGrp="1"/>
          </p:cNvSpPr>
          <p:nvPr>
            <p:ph type="ftr" sz="quarter" idx="12"/>
          </p:nvPr>
        </p:nvSpPr>
        <p:spPr>
          <a:xfrm>
            <a:off x="1524000" y="6610350"/>
            <a:ext cx="5562600" cy="247650"/>
          </a:xfrm>
        </p:spPr>
        <p:txBody>
          <a:bodyPr/>
          <a:lstStyle/>
          <a:p>
            <a:r>
              <a:rPr lang="pl-PL" smtClean="0"/>
              <a:t>Bartłomiej Swaczyna, Rozporządzanie opróznionym miejscem hipotecznym</a:t>
            </a:r>
            <a:endParaRPr lang="pl-PL"/>
          </a:p>
        </p:txBody>
      </p:sp>
      <p:pic>
        <p:nvPicPr>
          <p:cNvPr id="20" name="Picture 19" descr="vert_bar_02.png"/>
          <p:cNvPicPr preferRelativeResize="0">
            <a:picLocks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62456" y="0"/>
            <a:ext cx="73152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bar_06.png"/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403860"/>
            <a:ext cx="9144000" cy="533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pic>
        <p:nvPicPr>
          <p:cNvPr id="12" name="Picture 11" descr="3_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403860"/>
          </a:xfrm>
          <a:prstGeom prst="rect">
            <a:avLst/>
          </a:prstGeom>
        </p:spPr>
      </p:pic>
      <p:sp>
        <p:nvSpPr>
          <p:cNvPr id="14" name="Content Placeholder 13"/>
          <p:cNvSpPr>
            <a:spLocks noGrp="1"/>
          </p:cNvSpPr>
          <p:nvPr>
            <p:ph sz="quarter" idx="13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4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grpSp>
        <p:nvGrpSpPr>
          <p:cNvPr id="3" name="Group 14"/>
          <p:cNvGrpSpPr/>
          <p:nvPr/>
        </p:nvGrpSpPr>
        <p:grpSpPr>
          <a:xfrm>
            <a:off x="0" y="6631305"/>
            <a:ext cx="9144000" cy="228600"/>
            <a:chOff x="0" y="6583680"/>
            <a:chExt cx="9144000" cy="228600"/>
          </a:xfrm>
        </p:grpSpPr>
        <p:sp>
          <p:nvSpPr>
            <p:cNvPr id="17" name="Rectangle 16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Date Placeholder 19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77BF0AEC-F104-4D22-876B-F18A6714E09A}" type="datetime1">
              <a:rPr lang="pl-PL" smtClean="0"/>
              <a:t>2012-12-12</a:t>
            </a:fld>
            <a:endParaRPr lang="pl-PL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644F7CD-8FAE-4B5C-B2E2-09DCC952C12C}" type="slidenum">
              <a:rPr lang="pl-PL" smtClean="0"/>
              <a:t>‹#›</a:t>
            </a:fld>
            <a:endParaRPr lang="pl-PL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pl-PL" smtClean="0"/>
              <a:t>Bartłomiej Swaczyna, Rozporządzanie opróznionym miejscem hipotecznym</a:t>
            </a:r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81200"/>
            <a:ext cx="4040188" cy="411162"/>
          </a:xfrm>
        </p:spPr>
        <p:txBody>
          <a:bodyPr lIns="0" r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600" b="1" i="0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pic>
        <p:nvPicPr>
          <p:cNvPr id="14" name="Picture 13" descr="4_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403860"/>
          </a:xfrm>
          <a:prstGeom prst="rect">
            <a:avLst/>
          </a:prstGeom>
        </p:spPr>
      </p:pic>
      <p:sp>
        <p:nvSpPr>
          <p:cNvPr id="15" name="Text Placeholder 2"/>
          <p:cNvSpPr>
            <a:spLocks noGrp="1"/>
          </p:cNvSpPr>
          <p:nvPr>
            <p:ph type="body" idx="13"/>
          </p:nvPr>
        </p:nvSpPr>
        <p:spPr>
          <a:xfrm>
            <a:off x="4648200" y="1981200"/>
            <a:ext cx="4040188" cy="411162"/>
          </a:xfrm>
        </p:spPr>
        <p:txBody>
          <a:bodyPr lIns="0" r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600" b="1" i="0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4"/>
          </p:nvPr>
        </p:nvSpPr>
        <p:spPr>
          <a:xfrm>
            <a:off x="457200" y="2438400"/>
            <a:ext cx="4038600" cy="36576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19" name="Content Placeholder 18"/>
          <p:cNvSpPr>
            <a:spLocks noGrp="1"/>
          </p:cNvSpPr>
          <p:nvPr>
            <p:ph sz="quarter" idx="15"/>
          </p:nvPr>
        </p:nvSpPr>
        <p:spPr>
          <a:xfrm>
            <a:off x="4648200" y="2438400"/>
            <a:ext cx="4038600" cy="36576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pic>
        <p:nvPicPr>
          <p:cNvPr id="16" name="Picture 15" descr="bar_06.png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403860"/>
            <a:ext cx="9144000" cy="53340"/>
          </a:xfrm>
          <a:prstGeom prst="rect">
            <a:avLst/>
          </a:prstGeom>
        </p:spPr>
      </p:pic>
      <p:grpSp>
        <p:nvGrpSpPr>
          <p:cNvPr id="4" name="Group 17"/>
          <p:cNvGrpSpPr/>
          <p:nvPr/>
        </p:nvGrpSpPr>
        <p:grpSpPr>
          <a:xfrm>
            <a:off x="0" y="6631305"/>
            <a:ext cx="9144000" cy="228600"/>
            <a:chOff x="0" y="6583680"/>
            <a:chExt cx="9144000" cy="228600"/>
          </a:xfrm>
        </p:grpSpPr>
        <p:sp>
          <p:nvSpPr>
            <p:cNvPr id="20" name="Rectangle 19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Date Placeholder 2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BE56526A-9434-4AD2-A040-955F2B18C210}" type="datetime1">
              <a:rPr lang="pl-PL" smtClean="0"/>
              <a:t>2012-12-12</a:t>
            </a:fld>
            <a:endParaRPr lang="pl-PL"/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644F7CD-8FAE-4B5C-B2E2-09DCC952C12C}" type="slidenum">
              <a:rPr lang="pl-PL" smtClean="0"/>
              <a:t>‹#›</a:t>
            </a:fld>
            <a:endParaRPr lang="pl-PL"/>
          </a:p>
        </p:txBody>
      </p:sp>
      <p:sp>
        <p:nvSpPr>
          <p:cNvPr id="25" name="Footer Placeholder 24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pl-PL" smtClean="0"/>
              <a:t>Bartłomiej Swaczyna, Rozporządzanie opróznionym miejscem hipotecznym</a:t>
            </a:r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pic>
        <p:nvPicPr>
          <p:cNvPr id="10" name="Picture 9" descr="2_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403860"/>
          </a:xfrm>
          <a:prstGeom prst="rect">
            <a:avLst/>
          </a:prstGeom>
        </p:spPr>
      </p:pic>
      <p:pic>
        <p:nvPicPr>
          <p:cNvPr id="11" name="Picture 10" descr="bar_06.png"/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403860"/>
            <a:ext cx="9144000" cy="53340"/>
          </a:xfrm>
          <a:prstGeom prst="rect">
            <a:avLst/>
          </a:prstGeom>
        </p:spPr>
      </p:pic>
      <p:grpSp>
        <p:nvGrpSpPr>
          <p:cNvPr id="3" name="Group 11"/>
          <p:cNvGrpSpPr/>
          <p:nvPr/>
        </p:nvGrpSpPr>
        <p:grpSpPr>
          <a:xfrm>
            <a:off x="0" y="6631305"/>
            <a:ext cx="9144000" cy="228600"/>
            <a:chOff x="0" y="6583680"/>
            <a:chExt cx="9144000" cy="228600"/>
          </a:xfrm>
        </p:grpSpPr>
        <p:sp>
          <p:nvSpPr>
            <p:cNvPr id="13" name="Rectangle 12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B105F-A54F-44ED-BB60-A52B533F4A25}" type="datetime1">
              <a:rPr lang="pl-PL" smtClean="0"/>
              <a:t>2012-12-12</a:t>
            </a:fld>
            <a:endParaRPr lang="pl-PL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44F7CD-8FAE-4B5C-B2E2-09DCC952C12C}" type="slidenum">
              <a:rPr lang="pl-PL" smtClean="0"/>
              <a:t>‹#›</a:t>
            </a:fld>
            <a:endParaRPr lang="pl-PL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pl-PL" smtClean="0"/>
              <a:t>Bartłomiej Swaczyna, Rozporządzanie opróznionym miejscem hipotecznym</a:t>
            </a:r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/>
          <p:nvPr/>
        </p:nvGrpSpPr>
        <p:grpSpPr>
          <a:xfrm>
            <a:off x="0" y="6631305"/>
            <a:ext cx="9144000" cy="228600"/>
            <a:chOff x="0" y="6583680"/>
            <a:chExt cx="9144000" cy="228600"/>
          </a:xfrm>
        </p:grpSpPr>
        <p:sp>
          <p:nvSpPr>
            <p:cNvPr id="10" name="Rectangle 9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3C03E-302A-483D-AD60-4BEBD07B80A2}" type="datetime1">
              <a:rPr lang="pl-PL" smtClean="0"/>
              <a:t>2012-12-12</a:t>
            </a:fld>
            <a:endParaRPr lang="pl-PL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44F7CD-8FAE-4B5C-B2E2-09DCC952C12C}" type="slidenum">
              <a:rPr lang="pl-PL" smtClean="0"/>
              <a:t>‹#›</a:t>
            </a:fld>
            <a:endParaRPr lang="pl-PL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pl-PL" smtClean="0"/>
              <a:t>Bartłomiej Swaczyna, Rozporządzanie opróznionym miejscem hipotecznym</a:t>
            </a:r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3_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403860"/>
          </a:xfrm>
          <a:prstGeom prst="rect">
            <a:avLst/>
          </a:prstGeom>
        </p:spPr>
      </p:pic>
      <p:sp>
        <p:nvSpPr>
          <p:cNvPr id="13" name="Text Placeholder 2"/>
          <p:cNvSpPr>
            <a:spLocks noGrp="1"/>
          </p:cNvSpPr>
          <p:nvPr>
            <p:ph type="title"/>
          </p:nvPr>
        </p:nvSpPr>
        <p:spPr>
          <a:xfrm>
            <a:off x="457200" y="1524000"/>
            <a:ext cx="3352800" cy="914400"/>
          </a:xfrm>
        </p:spPr>
        <p:txBody>
          <a:bodyPr lIns="0" r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i="0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</a:t>
            </a:r>
            <a:endParaRPr lang="en-US" smtClean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4419600" y="1524000"/>
            <a:ext cx="4267200" cy="41148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457201" y="2514599"/>
            <a:ext cx="3352800" cy="3127248"/>
          </a:xfr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pic>
        <p:nvPicPr>
          <p:cNvPr id="14" name="Picture 13" descr="bar_06.png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403860"/>
            <a:ext cx="9144000" cy="53340"/>
          </a:xfrm>
          <a:prstGeom prst="rect">
            <a:avLst/>
          </a:prstGeom>
        </p:spPr>
      </p:pic>
      <p:grpSp>
        <p:nvGrpSpPr>
          <p:cNvPr id="2" name="Group 15"/>
          <p:cNvGrpSpPr/>
          <p:nvPr/>
        </p:nvGrpSpPr>
        <p:grpSpPr>
          <a:xfrm>
            <a:off x="0" y="6631305"/>
            <a:ext cx="9144000" cy="228600"/>
            <a:chOff x="0" y="6583680"/>
            <a:chExt cx="9144000" cy="228600"/>
          </a:xfrm>
        </p:grpSpPr>
        <p:sp>
          <p:nvSpPr>
            <p:cNvPr id="17" name="Rectangle 16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Date Placeholder 19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0AB20F49-B5DB-4BBA-AD8C-330BAF2FA255}" type="datetime1">
              <a:rPr lang="pl-PL" smtClean="0"/>
              <a:t>2012-12-12</a:t>
            </a:fld>
            <a:endParaRPr lang="pl-PL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644F7CD-8FAE-4B5C-B2E2-09DCC952C12C}" type="slidenum">
              <a:rPr lang="pl-PL" smtClean="0"/>
              <a:t>‹#›</a:t>
            </a:fld>
            <a:endParaRPr lang="pl-PL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pl-PL" smtClean="0"/>
              <a:t>Bartłomiej Swaczyna, Rozporządzanie opróznionym miejscem hipotecznym</a:t>
            </a:r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5"/>
          <p:cNvGrpSpPr/>
          <p:nvPr/>
        </p:nvGrpSpPr>
        <p:grpSpPr>
          <a:xfrm>
            <a:off x="0" y="6631305"/>
            <a:ext cx="9144000" cy="228600"/>
            <a:chOff x="0" y="6583680"/>
            <a:chExt cx="9144000" cy="228600"/>
          </a:xfrm>
        </p:grpSpPr>
        <p:sp>
          <p:nvSpPr>
            <p:cNvPr id="13" name="Rectangle 12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048"/>
            <a:ext cx="3355848" cy="914400"/>
          </a:xfrm>
        </p:spPr>
        <p:txBody>
          <a:bodyPr anchor="b">
            <a:normAutofit/>
          </a:bodyPr>
          <a:lstStyle>
            <a:lvl1pPr algn="l">
              <a:defRPr lang="en-US" sz="1800" b="1" i="0" kern="1200" cap="all" spc="1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Font typeface="Wingdings" pitchFamily="2" charset="2"/>
              <a:buNone/>
            </a:pPr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25696" y="1554480"/>
            <a:ext cx="4270248" cy="4059936"/>
          </a:xfrm>
          <a:solidFill>
            <a:schemeClr val="bg1"/>
          </a:solidFill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514600"/>
            <a:ext cx="3355848" cy="3127248"/>
          </a:xfr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lang="en-US" sz="1400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CA32C-ECD4-42E2-9DBD-D17D0621788B}" type="datetime1">
              <a:rPr lang="pl-PL" smtClean="0"/>
              <a:t>2012-12-12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Bartłomiej Swaczyna, Rozporządzanie opróznionym miejscem hipotecznym</a:t>
            </a:r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4F7CD-8FAE-4B5C-B2E2-09DCC952C12C}" type="slidenum">
              <a:rPr lang="pl-PL" smtClean="0"/>
              <a:t>‹#›</a:t>
            </a:fld>
            <a:endParaRPr lang="pl-PL"/>
          </a:p>
        </p:txBody>
      </p:sp>
      <p:pic>
        <p:nvPicPr>
          <p:cNvPr id="8" name="Picture 7" descr="4_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403860"/>
          </a:xfrm>
          <a:prstGeom prst="rect">
            <a:avLst/>
          </a:prstGeom>
        </p:spPr>
      </p:pic>
      <p:pic>
        <p:nvPicPr>
          <p:cNvPr id="9" name="Picture 8" descr="bar_06.png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403860"/>
            <a:ext cx="9144000" cy="53340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4419600" y="1524000"/>
            <a:ext cx="426720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419600" y="5637212"/>
            <a:ext cx="426720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grpSp>
        <p:nvGrpSpPr>
          <p:cNvPr id="4" name="Group 10"/>
          <p:cNvGrpSpPr/>
          <p:nvPr/>
        </p:nvGrpSpPr>
        <p:grpSpPr>
          <a:xfrm>
            <a:off x="0" y="6631305"/>
            <a:ext cx="9144000" cy="228600"/>
            <a:chOff x="0" y="6583680"/>
            <a:chExt cx="9144000" cy="228600"/>
          </a:xfrm>
        </p:grpSpPr>
        <p:sp>
          <p:nvSpPr>
            <p:cNvPr id="12" name="Rectangle 11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Date Placeholder 2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6E46C-D200-40EA-AECD-059F227336F2}" type="datetime1">
              <a:rPr lang="pl-PL" smtClean="0"/>
              <a:t>2012-12-12</a:t>
            </a:fld>
            <a:endParaRPr lang="pl-PL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44F7CD-8FAE-4B5C-B2E2-09DCC952C12C}" type="slidenum">
              <a:rPr lang="pl-PL" smtClean="0"/>
              <a:t>‹#›</a:t>
            </a:fld>
            <a:endParaRPr lang="pl-PL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pl-PL" smtClean="0"/>
              <a:t>Bartłomiej Swaczyna, Rozporządzanie opróznionym miejscem hipotecznym</a:t>
            </a:r>
            <a:endParaRPr lang="pl-PL"/>
          </a:p>
        </p:txBody>
      </p:sp>
      <p:pic>
        <p:nvPicPr>
          <p:cNvPr id="11" name="Picture 10" descr="bar_06.png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403860"/>
            <a:ext cx="9144000" cy="53340"/>
          </a:xfrm>
          <a:prstGeom prst="rect">
            <a:avLst/>
          </a:prstGeom>
        </p:spPr>
      </p:pic>
      <p:pic>
        <p:nvPicPr>
          <p:cNvPr id="14" name="Picture 13" descr="2_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4038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89085"/>
            <a:ext cx="2057400" cy="553707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85216"/>
            <a:ext cx="6019800" cy="5541264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grpSp>
        <p:nvGrpSpPr>
          <p:cNvPr id="4" name="Group 10"/>
          <p:cNvGrpSpPr/>
          <p:nvPr/>
        </p:nvGrpSpPr>
        <p:grpSpPr>
          <a:xfrm>
            <a:off x="0" y="6631305"/>
            <a:ext cx="9144000" cy="228600"/>
            <a:chOff x="0" y="6583680"/>
            <a:chExt cx="9144000" cy="228600"/>
          </a:xfrm>
        </p:grpSpPr>
        <p:sp>
          <p:nvSpPr>
            <p:cNvPr id="12" name="Rectangle 11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Date Placeholder 2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F1971-F686-46B3-A1BD-3AF4328F2244}" type="datetime1">
              <a:rPr lang="pl-PL" smtClean="0"/>
              <a:t>2012-12-12</a:t>
            </a:fld>
            <a:endParaRPr lang="pl-PL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44F7CD-8FAE-4B5C-B2E2-09DCC952C12C}" type="slidenum">
              <a:rPr lang="pl-PL" smtClean="0"/>
              <a:t>‹#›</a:t>
            </a:fld>
            <a:endParaRPr lang="pl-PL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pl-PL" smtClean="0"/>
              <a:t>Bartłomiej Swaczyna, Rozporządzanie opróznionym miejscem hipotecznym</a:t>
            </a:r>
            <a:endParaRPr lang="pl-PL"/>
          </a:p>
        </p:txBody>
      </p:sp>
      <p:pic>
        <p:nvPicPr>
          <p:cNvPr id="11" name="Picture 10" descr="bar_06.png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403860"/>
            <a:ext cx="9144000" cy="53340"/>
          </a:xfrm>
          <a:prstGeom prst="rect">
            <a:avLst/>
          </a:prstGeom>
        </p:spPr>
      </p:pic>
      <p:pic>
        <p:nvPicPr>
          <p:cNvPr id="14" name="Picture 13" descr="2_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4038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34000">
                <a:schemeClr val="bg1">
                  <a:lumMod val="75000"/>
                  <a:alpha val="61000"/>
                </a:schemeClr>
              </a:gs>
              <a:gs pos="38000">
                <a:schemeClr val="bg1">
                  <a:lumMod val="75000"/>
                  <a:alpha val="76000"/>
                </a:schemeClr>
              </a:gs>
              <a:gs pos="100000">
                <a:schemeClr val="bg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9144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81200"/>
            <a:ext cx="8229600" cy="414496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62800" y="6610350"/>
            <a:ext cx="1524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aseline="0">
                <a:solidFill>
                  <a:schemeClr val="tx1"/>
                </a:solidFill>
              </a:defRPr>
            </a:lvl1pPr>
          </a:lstStyle>
          <a:p>
            <a:fld id="{0C02E101-C82B-4347-9E66-9C40E8A35FF3}" type="datetime1">
              <a:rPr lang="pl-PL" smtClean="0"/>
              <a:t>2012-12-12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610350"/>
            <a:ext cx="66294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aseline="0">
                <a:solidFill>
                  <a:schemeClr val="tx1"/>
                </a:solidFill>
              </a:defRPr>
            </a:lvl1pPr>
          </a:lstStyle>
          <a:p>
            <a:r>
              <a:rPr lang="pl-PL" smtClean="0"/>
              <a:t>Bartłomiej Swaczyna, Rozporządzanie opróznionym miejscem hipotecznym</a:t>
            </a: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42680" y="6610350"/>
            <a:ext cx="381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aseline="0">
                <a:solidFill>
                  <a:schemeClr val="tx1"/>
                </a:solidFill>
              </a:defRPr>
            </a:lvl1pPr>
          </a:lstStyle>
          <a:p>
            <a:fld id="{1644F7CD-8FAE-4B5C-B2E2-09DCC952C12C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Font typeface="Wingdings" pitchFamily="2" charset="2"/>
        <a:buChar char="§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Font typeface="Wingdings" pitchFamily="2" charset="2"/>
        <a:buNone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1">
            <a:lumMod val="50000"/>
            <a:lumOff val="50000"/>
          </a:schemeClr>
        </a:buClr>
        <a:buFont typeface="Wingdings" pitchFamily="2" charset="2"/>
        <a:buNone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1">
            <a:lumMod val="50000"/>
            <a:lumOff val="50000"/>
          </a:schemeClr>
        </a:buClr>
        <a:buFont typeface="Wingdings" pitchFamily="2" charset="2"/>
        <a:buNone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smtClean="0"/>
              <a:t>Rozporządzanie opróżnionym miejscem hipotecznym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539552" y="2463552"/>
            <a:ext cx="6771456" cy="762000"/>
          </a:xfrm>
        </p:spPr>
        <p:txBody>
          <a:bodyPr>
            <a:normAutofit/>
          </a:bodyPr>
          <a:lstStyle/>
          <a:p>
            <a:r>
              <a:rPr lang="pl-PL" dirty="0" smtClean="0"/>
              <a:t>Zagadnienia wybrane</a:t>
            </a:r>
          </a:p>
          <a:p>
            <a:endParaRPr lang="pl-PL" dirty="0"/>
          </a:p>
        </p:txBody>
      </p:sp>
      <p:sp>
        <p:nvSpPr>
          <p:cNvPr id="4" name="pole tekstowe 3"/>
          <p:cNvSpPr txBox="1"/>
          <p:nvPr/>
        </p:nvSpPr>
        <p:spPr>
          <a:xfrm>
            <a:off x="467544" y="3225552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Bartłomiej Swaczyna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31082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 fontScale="90000"/>
          </a:bodyPr>
          <a:lstStyle/>
          <a:p>
            <a:pPr algn="ctr"/>
            <a:r>
              <a:rPr lang="pl-PL" b="1" dirty="0" smtClean="0">
                <a:solidFill>
                  <a:schemeClr val="tx1"/>
                </a:solidFill>
              </a:rPr>
              <a:t>Granica miejsca hipotecznego</a:t>
            </a:r>
            <a:br>
              <a:rPr lang="pl-PL" b="1" dirty="0" smtClean="0">
                <a:solidFill>
                  <a:schemeClr val="tx1"/>
                </a:solidFill>
              </a:rPr>
            </a:br>
            <a:r>
              <a:rPr lang="pl-PL" sz="3100" b="1" dirty="0" smtClean="0">
                <a:solidFill>
                  <a:schemeClr val="tx1"/>
                </a:solidFill>
              </a:rPr>
              <a:t>- Pojęcie i funkcja -</a:t>
            </a:r>
            <a:endParaRPr lang="pl-PL" b="1" dirty="0">
              <a:solidFill>
                <a:schemeClr val="tx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777283"/>
          </a:xfrm>
        </p:spPr>
        <p:txBody>
          <a:bodyPr>
            <a:normAutofit/>
          </a:bodyPr>
          <a:lstStyle/>
          <a:p>
            <a:pPr algn="just"/>
            <a:r>
              <a:rPr lang="pl-PL" sz="2800" dirty="0" smtClean="0"/>
              <a:t>Art. 101</a:t>
            </a:r>
            <a:r>
              <a:rPr lang="pl-PL" sz="2800" baseline="30000" dirty="0" smtClean="0"/>
              <a:t>1</a:t>
            </a:r>
            <a:r>
              <a:rPr lang="pl-PL" sz="2800" dirty="0" smtClean="0"/>
              <a:t> ust. 1 </a:t>
            </a:r>
            <a:r>
              <a:rPr lang="pl-PL" sz="2800" dirty="0" err="1" smtClean="0"/>
              <a:t>u.k.w.h</a:t>
            </a:r>
            <a:r>
              <a:rPr lang="pl-PL" sz="2800" dirty="0"/>
              <a:t>.: </a:t>
            </a:r>
            <a:r>
              <a:rPr lang="pl-PL" sz="2800" dirty="0" smtClean="0"/>
              <a:t>„(…) </a:t>
            </a:r>
            <a:r>
              <a:rPr lang="pl-PL" sz="2800" dirty="0"/>
              <a:t>właścicielowi nieruchomości przysługuje </a:t>
            </a:r>
            <a:r>
              <a:rPr lang="pl-PL" sz="2800" b="1" dirty="0"/>
              <a:t>w granicach wygasłej hipoteki</a:t>
            </a:r>
            <a:r>
              <a:rPr lang="pl-PL" sz="2800" dirty="0"/>
              <a:t> uprawnienie do rozporządzania opróżnionym miejscem </a:t>
            </a:r>
            <a:r>
              <a:rPr lang="pl-PL" sz="2800" dirty="0" smtClean="0"/>
              <a:t>hipotecznym (…)”</a:t>
            </a:r>
          </a:p>
          <a:p>
            <a:r>
              <a:rPr lang="pl-PL" sz="2800" dirty="0" smtClean="0"/>
              <a:t>Funkcja: ochrona innych uprawnionych</a:t>
            </a:r>
          </a:p>
          <a:p>
            <a:r>
              <a:rPr lang="pl-PL" sz="2800" dirty="0" smtClean="0"/>
              <a:t>Suma i waluta hipoteki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44F7CD-8FAE-4B5C-B2E2-09DCC952C12C}" type="slidenum">
              <a:rPr lang="pl-PL" smtClean="0"/>
              <a:t>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pl-PL" dirty="0" smtClean="0"/>
              <a:t>Bartłomiej Swaczyna, Rozporządzanie opróżnionym miejscem hipotecznym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41486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 fontScale="90000"/>
          </a:bodyPr>
          <a:lstStyle/>
          <a:p>
            <a:pPr algn="ctr"/>
            <a:r>
              <a:rPr lang="pl-PL" b="1" dirty="0" smtClean="0">
                <a:solidFill>
                  <a:schemeClr val="tx1"/>
                </a:solidFill>
              </a:rPr>
              <a:t>Granica miejsca hipotecznego</a:t>
            </a:r>
            <a:br>
              <a:rPr lang="pl-PL" b="1" dirty="0" smtClean="0">
                <a:solidFill>
                  <a:schemeClr val="tx1"/>
                </a:solidFill>
              </a:rPr>
            </a:br>
            <a:r>
              <a:rPr lang="pl-PL" sz="3100" b="1" dirty="0" smtClean="0">
                <a:solidFill>
                  <a:schemeClr val="tx1"/>
                </a:solidFill>
              </a:rPr>
              <a:t>- Suma hipoteki -</a:t>
            </a:r>
            <a:endParaRPr lang="pl-PL" b="1" dirty="0">
              <a:solidFill>
                <a:schemeClr val="tx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489251"/>
          </a:xfrm>
        </p:spPr>
        <p:txBody>
          <a:bodyPr>
            <a:normAutofit/>
          </a:bodyPr>
          <a:lstStyle/>
          <a:p>
            <a:r>
              <a:rPr lang="pl-PL" sz="2800" dirty="0" smtClean="0"/>
              <a:t>Suma hipoteki = suma miejsca hipotecznego</a:t>
            </a:r>
          </a:p>
          <a:p>
            <a:r>
              <a:rPr lang="pl-PL" sz="2800" dirty="0" smtClean="0"/>
              <a:t>Suma </a:t>
            </a:r>
            <a:r>
              <a:rPr lang="pl-PL" sz="2800" dirty="0"/>
              <a:t>hipoteki &lt; suma miejsca </a:t>
            </a:r>
            <a:r>
              <a:rPr lang="pl-PL" sz="2800" dirty="0" smtClean="0"/>
              <a:t>hipotecznego</a:t>
            </a:r>
          </a:p>
          <a:p>
            <a:r>
              <a:rPr lang="pl-PL" sz="2800" dirty="0" smtClean="0"/>
              <a:t>Suma hipoteki &gt; suma miejsca hipotecznego</a:t>
            </a:r>
            <a:endParaRPr lang="pl-PL" sz="240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44F7CD-8FAE-4B5C-B2E2-09DCC952C12C}" type="slidenum">
              <a:rPr lang="pl-PL" smtClean="0"/>
              <a:t>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pl-PL" dirty="0" smtClean="0"/>
              <a:t>Bartłomiej Swaczyna, Rozporządzanie opróżnionym miejscem hipotecznym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64074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 fontScale="90000"/>
          </a:bodyPr>
          <a:lstStyle/>
          <a:p>
            <a:pPr algn="ctr"/>
            <a:r>
              <a:rPr lang="pl-PL" b="1" dirty="0" smtClean="0">
                <a:solidFill>
                  <a:schemeClr val="tx1"/>
                </a:solidFill>
              </a:rPr>
              <a:t>Granica miejsca hipotecznego</a:t>
            </a:r>
            <a:br>
              <a:rPr lang="pl-PL" b="1" dirty="0" smtClean="0">
                <a:solidFill>
                  <a:schemeClr val="tx1"/>
                </a:solidFill>
              </a:rPr>
            </a:br>
            <a:r>
              <a:rPr lang="pl-PL" sz="3100" b="1" dirty="0" smtClean="0">
                <a:solidFill>
                  <a:schemeClr val="tx1"/>
                </a:solidFill>
              </a:rPr>
              <a:t>- Suma hipoteki &lt; suma miejsca -</a:t>
            </a:r>
            <a:endParaRPr lang="pl-PL" b="1" dirty="0">
              <a:solidFill>
                <a:schemeClr val="tx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489251"/>
          </a:xfrm>
        </p:spPr>
        <p:txBody>
          <a:bodyPr>
            <a:normAutofit/>
          </a:bodyPr>
          <a:lstStyle/>
          <a:p>
            <a:r>
              <a:rPr lang="pl-PL" sz="2800" dirty="0" smtClean="0"/>
              <a:t>Miejsce częściowo wykorzystane</a:t>
            </a:r>
          </a:p>
          <a:p>
            <a:r>
              <a:rPr lang="pl-PL" sz="2800" dirty="0" smtClean="0"/>
              <a:t>W pozostałej części można ustanowić hipotekę z równym pierwszeństwem (art. 101</a:t>
            </a:r>
            <a:r>
              <a:rPr lang="pl-PL" sz="2800" baseline="30000" dirty="0" smtClean="0"/>
              <a:t>10</a:t>
            </a:r>
            <a:r>
              <a:rPr lang="pl-PL" sz="2800" dirty="0" smtClean="0"/>
              <a:t> </a:t>
            </a:r>
            <a:r>
              <a:rPr lang="pl-PL" sz="2800" dirty="0" err="1" smtClean="0"/>
              <a:t>u.k.w.h</a:t>
            </a:r>
            <a:r>
              <a:rPr lang="pl-PL" sz="2800" dirty="0" smtClean="0"/>
              <a:t>.)</a:t>
            </a:r>
          </a:p>
          <a:p>
            <a:r>
              <a:rPr lang="pl-PL" sz="2800" dirty="0" smtClean="0"/>
              <a:t>Wykreślenie wygasłej hipoteki bez wpisu uprawnienia do rozporządzania </a:t>
            </a:r>
            <a:r>
              <a:rPr lang="pl-PL" sz="2800" dirty="0" err="1" smtClean="0"/>
              <a:t>o.m.h</a:t>
            </a:r>
            <a:r>
              <a:rPr lang="pl-PL" sz="2800" dirty="0" smtClean="0"/>
              <a:t>. </a:t>
            </a:r>
            <a:r>
              <a:rPr lang="pl-PL" sz="2800" dirty="0" smtClean="0">
                <a:sym typeface="Wingdings" pitchFamily="2" charset="2"/>
              </a:rPr>
              <a:t> wygasa uprawnienie właściciela do rozporządzenia pozostałą częścią miejsca</a:t>
            </a:r>
            <a:endParaRPr lang="pl-PL" sz="280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44F7CD-8FAE-4B5C-B2E2-09DCC952C12C}" type="slidenum">
              <a:rPr lang="pl-PL" smtClean="0"/>
              <a:t>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pl-PL" dirty="0" smtClean="0"/>
              <a:t>Bartłomiej Swaczyna, Rozporządzanie opróżnionym miejscem hipotecznym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19681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 fontScale="90000"/>
          </a:bodyPr>
          <a:lstStyle/>
          <a:p>
            <a:pPr algn="ctr"/>
            <a:r>
              <a:rPr lang="pl-PL" b="1" dirty="0" smtClean="0">
                <a:solidFill>
                  <a:schemeClr val="tx1"/>
                </a:solidFill>
              </a:rPr>
              <a:t>Granica miejsca hipotecznego</a:t>
            </a:r>
            <a:br>
              <a:rPr lang="pl-PL" b="1" dirty="0" smtClean="0">
                <a:solidFill>
                  <a:schemeClr val="tx1"/>
                </a:solidFill>
              </a:rPr>
            </a:br>
            <a:r>
              <a:rPr lang="pl-PL" sz="3100" b="1" dirty="0" smtClean="0">
                <a:solidFill>
                  <a:schemeClr val="tx1"/>
                </a:solidFill>
              </a:rPr>
              <a:t>- Suma hipoteki &lt; suma miejsca c.d. -</a:t>
            </a:r>
            <a:endParaRPr lang="pl-PL" b="1" dirty="0">
              <a:solidFill>
                <a:schemeClr val="tx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489251"/>
          </a:xfrm>
        </p:spPr>
        <p:txBody>
          <a:bodyPr>
            <a:normAutofit/>
          </a:bodyPr>
          <a:lstStyle/>
          <a:p>
            <a:r>
              <a:rPr lang="pl-PL" sz="2800" dirty="0" smtClean="0"/>
              <a:t>Wykreślenie wygasłej hipoteki bez wpisu uprawnienia do rozporządzania </a:t>
            </a:r>
            <a:r>
              <a:rPr lang="pl-PL" sz="2800" dirty="0" err="1" smtClean="0"/>
              <a:t>o.m.h</a:t>
            </a:r>
            <a:r>
              <a:rPr lang="pl-PL" sz="2800" dirty="0" smtClean="0"/>
              <a:t>. </a:t>
            </a:r>
            <a:r>
              <a:rPr lang="pl-PL" sz="2800" dirty="0" smtClean="0">
                <a:sym typeface="Wingdings" pitchFamily="2" charset="2"/>
              </a:rPr>
              <a:t> wygasa uprawnienie właściciela do rozporządzenia pozostałą częścią miejsca (</a:t>
            </a:r>
            <a:r>
              <a:rPr lang="pl-PL" sz="2800" dirty="0" err="1" smtClean="0">
                <a:sym typeface="Wingdings" pitchFamily="2" charset="2"/>
              </a:rPr>
              <a:t>arg</a:t>
            </a:r>
            <a:r>
              <a:rPr lang="pl-PL" sz="2800" dirty="0" smtClean="0">
                <a:sym typeface="Wingdings" pitchFamily="2" charset="2"/>
              </a:rPr>
              <a:t>. </a:t>
            </a:r>
            <a:r>
              <a:rPr lang="pl-PL" sz="2800" i="1" dirty="0">
                <a:sym typeface="Wingdings" pitchFamily="2" charset="2"/>
              </a:rPr>
              <a:t>a</a:t>
            </a:r>
            <a:r>
              <a:rPr lang="pl-PL" sz="2800" i="1" dirty="0" smtClean="0">
                <a:sym typeface="Wingdings" pitchFamily="2" charset="2"/>
              </a:rPr>
              <a:t> contrario </a:t>
            </a:r>
            <a:r>
              <a:rPr lang="pl-PL" sz="2800" dirty="0" smtClean="0">
                <a:sym typeface="Wingdings" pitchFamily="2" charset="2"/>
              </a:rPr>
              <a:t>z</a:t>
            </a:r>
            <a:r>
              <a:rPr lang="pl-PL" sz="2800" i="1" dirty="0" smtClean="0">
                <a:sym typeface="Wingdings" pitchFamily="2" charset="2"/>
              </a:rPr>
              <a:t> </a:t>
            </a:r>
            <a:r>
              <a:rPr lang="pl-PL" sz="2800" dirty="0" smtClean="0">
                <a:sym typeface="Wingdings" pitchFamily="2" charset="2"/>
              </a:rPr>
              <a:t>art. 101</a:t>
            </a:r>
            <a:r>
              <a:rPr lang="pl-PL" sz="2800" baseline="30000" dirty="0" smtClean="0">
                <a:sym typeface="Wingdings" pitchFamily="2" charset="2"/>
              </a:rPr>
              <a:t>4</a:t>
            </a:r>
            <a:r>
              <a:rPr lang="pl-PL" sz="2800" dirty="0" smtClean="0">
                <a:sym typeface="Wingdings" pitchFamily="2" charset="2"/>
              </a:rPr>
              <a:t> </a:t>
            </a:r>
            <a:r>
              <a:rPr lang="pl-PL" sz="2800" dirty="0" err="1" smtClean="0">
                <a:sym typeface="Wingdings" pitchFamily="2" charset="2"/>
              </a:rPr>
              <a:t>u.k.w.h</a:t>
            </a:r>
            <a:r>
              <a:rPr lang="pl-PL" sz="2800" dirty="0" smtClean="0">
                <a:sym typeface="Wingdings" pitchFamily="2" charset="2"/>
              </a:rPr>
              <a:t>.)</a:t>
            </a:r>
          </a:p>
          <a:p>
            <a:r>
              <a:rPr lang="pl-PL" sz="2800" dirty="0" smtClean="0"/>
              <a:t>Wykreślenie na wniosek wierzyciela </a:t>
            </a:r>
            <a:r>
              <a:rPr lang="pl-PL" sz="2800" dirty="0" smtClean="0">
                <a:sym typeface="Wingdings" pitchFamily="2" charset="2"/>
              </a:rPr>
              <a:t> niezbędna zgoda właściciela (art. 101</a:t>
            </a:r>
            <a:r>
              <a:rPr lang="pl-PL" sz="2800" baseline="30000" dirty="0" smtClean="0">
                <a:sym typeface="Wingdings" pitchFamily="2" charset="2"/>
              </a:rPr>
              <a:t>4</a:t>
            </a:r>
            <a:r>
              <a:rPr lang="pl-PL" sz="2800" dirty="0" smtClean="0">
                <a:sym typeface="Wingdings" pitchFamily="2" charset="2"/>
              </a:rPr>
              <a:t> ust. 2 </a:t>
            </a:r>
            <a:r>
              <a:rPr lang="pl-PL" sz="2800" dirty="0" err="1" smtClean="0">
                <a:sym typeface="Wingdings" pitchFamily="2" charset="2"/>
              </a:rPr>
              <a:t>u.k.w.h</a:t>
            </a:r>
            <a:r>
              <a:rPr lang="pl-PL" sz="2800" dirty="0" smtClean="0">
                <a:sym typeface="Wingdings" pitchFamily="2" charset="2"/>
              </a:rPr>
              <a:t>.)</a:t>
            </a:r>
            <a:endParaRPr lang="pl-PL" sz="2800" dirty="0" smtClean="0">
              <a:sym typeface="Wingdings" pitchFamily="2" charset="2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44F7CD-8FAE-4B5C-B2E2-09DCC952C12C}" type="slidenum">
              <a:rPr lang="pl-PL" smtClean="0"/>
              <a:t>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pl-PL" dirty="0" smtClean="0"/>
              <a:t>Bartłomiej Swaczyna, Rozporządzanie opróżnionym miejscem hipotecznym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93867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 fontScale="90000"/>
          </a:bodyPr>
          <a:lstStyle/>
          <a:p>
            <a:pPr algn="ctr"/>
            <a:r>
              <a:rPr lang="pl-PL" b="1" dirty="0" smtClean="0">
                <a:solidFill>
                  <a:schemeClr val="tx1"/>
                </a:solidFill>
              </a:rPr>
              <a:t>Granica miejsca hipotecznego</a:t>
            </a:r>
            <a:br>
              <a:rPr lang="pl-PL" b="1" dirty="0" smtClean="0">
                <a:solidFill>
                  <a:schemeClr val="tx1"/>
                </a:solidFill>
              </a:rPr>
            </a:br>
            <a:r>
              <a:rPr lang="pl-PL" sz="3100" b="1" dirty="0" smtClean="0">
                <a:solidFill>
                  <a:schemeClr val="tx1"/>
                </a:solidFill>
              </a:rPr>
              <a:t>- Suma hipoteki &gt; suma miejsca c.d. -</a:t>
            </a:r>
            <a:endParaRPr lang="pl-PL" b="1" dirty="0">
              <a:solidFill>
                <a:schemeClr val="tx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489251"/>
          </a:xfrm>
        </p:spPr>
        <p:txBody>
          <a:bodyPr>
            <a:normAutofit/>
          </a:bodyPr>
          <a:lstStyle/>
          <a:p>
            <a:r>
              <a:rPr lang="pl-PL" sz="2800" dirty="0" smtClean="0"/>
              <a:t>Brak praw o pierwszeństwie ≤ </a:t>
            </a:r>
            <a:r>
              <a:rPr lang="pl-PL" sz="2800" dirty="0" smtClean="0">
                <a:sym typeface="Wingdings" pitchFamily="2" charset="2"/>
              </a:rPr>
              <a:t> wpis dopuszczalny</a:t>
            </a:r>
          </a:p>
          <a:p>
            <a:r>
              <a:rPr lang="pl-PL" sz="2800" dirty="0" smtClean="0">
                <a:sym typeface="Wingdings" pitchFamily="2" charset="2"/>
              </a:rPr>
              <a:t>Istnieją prawa o pierwszeństwie ≤</a:t>
            </a:r>
          </a:p>
          <a:p>
            <a:pPr lvl="1"/>
            <a:r>
              <a:rPr lang="pl-PL" sz="2400" dirty="0" smtClean="0">
                <a:sym typeface="Wingdings" pitchFamily="2" charset="2"/>
              </a:rPr>
              <a:t>Wpis dopuszczalny za zgodą uprawnionych</a:t>
            </a:r>
          </a:p>
          <a:p>
            <a:pPr lvl="1"/>
            <a:r>
              <a:rPr lang="pl-PL" sz="2400" dirty="0" smtClean="0">
                <a:sym typeface="Wingdings" pitchFamily="2" charset="2"/>
              </a:rPr>
              <a:t>Brak zgody uprawnionych  wpis niedopuszczalny</a:t>
            </a:r>
          </a:p>
          <a:p>
            <a:pPr marL="1257300" lvl="2" indent="-342900">
              <a:buFont typeface="Arial" pitchFamily="34" charset="0"/>
              <a:buChar char="•"/>
            </a:pPr>
            <a:r>
              <a:rPr lang="pl-PL" sz="2200" dirty="0" smtClean="0">
                <a:sym typeface="Wingdings" pitchFamily="2" charset="2"/>
              </a:rPr>
              <a:t>Kwestia partycji hipoteki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44F7CD-8FAE-4B5C-B2E2-09DCC952C12C}" type="slidenum">
              <a:rPr lang="pl-PL" smtClean="0"/>
              <a:t>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pl-PL" dirty="0" smtClean="0"/>
              <a:t>Bartłomiej Swaczyna, Rozporządzanie opróżnionym miejscem hipotecznym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47805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 fontScale="90000"/>
          </a:bodyPr>
          <a:lstStyle/>
          <a:p>
            <a:pPr algn="ctr"/>
            <a:r>
              <a:rPr lang="pl-PL" b="1" dirty="0" smtClean="0">
                <a:solidFill>
                  <a:schemeClr val="tx1"/>
                </a:solidFill>
              </a:rPr>
              <a:t>Granica miejsca hipotecznego</a:t>
            </a:r>
            <a:br>
              <a:rPr lang="pl-PL" b="1" dirty="0" smtClean="0">
                <a:solidFill>
                  <a:schemeClr val="tx1"/>
                </a:solidFill>
              </a:rPr>
            </a:br>
            <a:r>
              <a:rPr lang="pl-PL" sz="3100" b="1" dirty="0" smtClean="0">
                <a:solidFill>
                  <a:schemeClr val="tx1"/>
                </a:solidFill>
              </a:rPr>
              <a:t>- Waluta hipoteki -</a:t>
            </a:r>
            <a:endParaRPr lang="pl-PL" b="1" dirty="0">
              <a:solidFill>
                <a:schemeClr val="tx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489251"/>
          </a:xfrm>
        </p:spPr>
        <p:txBody>
          <a:bodyPr>
            <a:normAutofit/>
          </a:bodyPr>
          <a:lstStyle/>
          <a:p>
            <a:r>
              <a:rPr lang="pl-PL" sz="2800" dirty="0" smtClean="0">
                <a:sym typeface="Wingdings" pitchFamily="2" charset="2"/>
              </a:rPr>
              <a:t>Zasada: wymóg tożsamości waluty miejsca i hipoteki</a:t>
            </a:r>
          </a:p>
          <a:p>
            <a:r>
              <a:rPr lang="pl-PL" sz="2800" dirty="0" smtClean="0">
                <a:sym typeface="Wingdings" pitchFamily="2" charset="2"/>
              </a:rPr>
              <a:t>Brak praw o pierwszeństwie równym bądź niższym  dopuszczalny wpis hipoteki o innej walucie</a:t>
            </a:r>
          </a:p>
          <a:p>
            <a:r>
              <a:rPr lang="pl-PL" sz="2800" dirty="0" smtClean="0">
                <a:sym typeface="Wingdings" pitchFamily="2" charset="2"/>
              </a:rPr>
              <a:t>Istnieją prawa </a:t>
            </a:r>
            <a:r>
              <a:rPr lang="pl-PL" sz="2800" dirty="0">
                <a:sym typeface="Wingdings" pitchFamily="2" charset="2"/>
              </a:rPr>
              <a:t>o pierwszeństwie równym bądź niższym</a:t>
            </a:r>
            <a:endParaRPr lang="pl-PL" sz="2800" dirty="0" smtClean="0">
              <a:sym typeface="Wingdings" pitchFamily="2" charset="2"/>
            </a:endParaRPr>
          </a:p>
          <a:p>
            <a:pPr lvl="1"/>
            <a:r>
              <a:rPr lang="pl-PL" sz="2400" dirty="0" smtClean="0">
                <a:sym typeface="Wingdings" pitchFamily="2" charset="2"/>
              </a:rPr>
              <a:t>Wpis hipoteki o </a:t>
            </a:r>
            <a:r>
              <a:rPr lang="pl-PL" sz="2400" smtClean="0">
                <a:sym typeface="Wingdings" pitchFamily="2" charset="2"/>
              </a:rPr>
              <a:t>innej walucie </a:t>
            </a:r>
            <a:r>
              <a:rPr lang="pl-PL" sz="2400" dirty="0" smtClean="0">
                <a:sym typeface="Wingdings" pitchFamily="2" charset="2"/>
              </a:rPr>
              <a:t>dopuszczalny za zgodą uprawnionych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44F7CD-8FAE-4B5C-B2E2-09DCC952C12C}" type="slidenum">
              <a:rPr lang="pl-PL" smtClean="0"/>
              <a:t>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pl-PL" dirty="0" smtClean="0"/>
              <a:t>Bartłomiej Swaczyna, Rozporządzanie opróżnionym miejscem hipotecznym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18406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 fontScale="90000"/>
          </a:bodyPr>
          <a:lstStyle/>
          <a:p>
            <a:pPr algn="ctr"/>
            <a:r>
              <a:rPr lang="pl-PL" b="1" dirty="0" smtClean="0">
                <a:solidFill>
                  <a:schemeClr val="tx1"/>
                </a:solidFill>
              </a:rPr>
              <a:t>Zmiana sumy lub waluty </a:t>
            </a:r>
            <a:r>
              <a:rPr lang="pl-PL" b="1" dirty="0" err="1" smtClean="0">
                <a:solidFill>
                  <a:schemeClr val="tx1"/>
                </a:solidFill>
              </a:rPr>
              <a:t>o.m.h</a:t>
            </a:r>
            <a:r>
              <a:rPr lang="pl-PL" b="1" dirty="0" smtClean="0">
                <a:solidFill>
                  <a:schemeClr val="tx1"/>
                </a:solidFill>
              </a:rPr>
              <a:t>. przez właściciela</a:t>
            </a:r>
            <a:endParaRPr lang="pl-PL" b="1" dirty="0">
              <a:solidFill>
                <a:schemeClr val="tx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996952"/>
            <a:ext cx="8229600" cy="3129211"/>
          </a:xfrm>
        </p:spPr>
        <p:txBody>
          <a:bodyPr>
            <a:normAutofit/>
          </a:bodyPr>
          <a:lstStyle/>
          <a:p>
            <a:r>
              <a:rPr lang="pl-PL" sz="2800" dirty="0" smtClean="0">
                <a:sym typeface="Wingdings" pitchFamily="2" charset="2"/>
              </a:rPr>
              <a:t>Brak podstawy prawnej dla takich przekształceń</a:t>
            </a:r>
            <a:endParaRPr lang="pl-PL" sz="2800" dirty="0" smtClean="0">
              <a:sym typeface="Wingdings" pitchFamily="2" charset="2"/>
            </a:endParaRPr>
          </a:p>
          <a:p>
            <a:r>
              <a:rPr lang="pl-PL" sz="2800" dirty="0" smtClean="0">
                <a:sym typeface="Wingdings" pitchFamily="2" charset="2"/>
              </a:rPr>
              <a:t>Dopuszczalne przekroczenie na zasadach ogólnych granic miejsca przy ustanoweniu bądź przeniesieniu hipoteki na </a:t>
            </a:r>
            <a:r>
              <a:rPr lang="pl-PL" sz="2800" dirty="0" err="1" smtClean="0">
                <a:sym typeface="Wingdings" pitchFamily="2" charset="2"/>
              </a:rPr>
              <a:t>o.m.h</a:t>
            </a:r>
            <a:r>
              <a:rPr lang="pl-PL" sz="2800" dirty="0" smtClean="0">
                <a:sym typeface="Wingdings" pitchFamily="2" charset="2"/>
              </a:rPr>
              <a:t>.</a:t>
            </a:r>
            <a:endParaRPr lang="pl-PL" sz="2800" dirty="0" smtClean="0">
              <a:sym typeface="Wingdings" pitchFamily="2" charset="2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44F7CD-8FAE-4B5C-B2E2-09DCC952C12C}" type="slidenum">
              <a:rPr lang="pl-PL" smtClean="0"/>
              <a:t>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pl-PL" dirty="0" smtClean="0"/>
              <a:t>Bartłomiej Swaczyna, Rozporządzanie opróżnionym miejscem hipotecznym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18043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 fontScale="90000"/>
          </a:bodyPr>
          <a:lstStyle/>
          <a:p>
            <a:pPr algn="ctr"/>
            <a:r>
              <a:rPr lang="pl-PL" b="1" dirty="0" smtClean="0">
                <a:solidFill>
                  <a:schemeClr val="tx1"/>
                </a:solidFill>
              </a:rPr>
              <a:t>Zabezpieczenie hipoteczne na wielu miejscach na tej samej nieruchomości </a:t>
            </a:r>
            <a:endParaRPr lang="pl-PL" b="1" dirty="0">
              <a:solidFill>
                <a:schemeClr val="tx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2636912"/>
            <a:ext cx="8229600" cy="3201219"/>
          </a:xfrm>
        </p:spPr>
        <p:txBody>
          <a:bodyPr>
            <a:normAutofit fontScale="85000" lnSpcReduction="10000"/>
          </a:bodyPr>
          <a:lstStyle/>
          <a:p>
            <a:r>
              <a:rPr lang="pl-PL" sz="2800" dirty="0" smtClean="0">
                <a:sym typeface="Wingdings" pitchFamily="2" charset="2"/>
              </a:rPr>
              <a:t>Miejsca sąsiadujące ze sobą</a:t>
            </a:r>
          </a:p>
          <a:p>
            <a:pPr lvl="1"/>
            <a:r>
              <a:rPr lang="pl-PL" sz="2400" dirty="0" smtClean="0">
                <a:sym typeface="Wingdings" pitchFamily="2" charset="2"/>
              </a:rPr>
              <a:t>Dopuszczalne ustanowienie jednej hipoteki gdy suma hipoteki równa się sumie sum miejsc</a:t>
            </a:r>
          </a:p>
          <a:p>
            <a:pPr lvl="1"/>
            <a:r>
              <a:rPr lang="pl-PL" sz="2400" dirty="0" smtClean="0">
                <a:sym typeface="Wingdings" pitchFamily="2" charset="2"/>
              </a:rPr>
              <a:t>W innych przypadkach wyłącznie partycja zabezpieczenia (wiele hipotek)</a:t>
            </a:r>
            <a:endParaRPr lang="pl-PL" sz="2400" dirty="0" smtClean="0">
              <a:sym typeface="Wingdings" pitchFamily="2" charset="2"/>
            </a:endParaRPr>
          </a:p>
          <a:p>
            <a:r>
              <a:rPr lang="pl-PL" sz="2800" dirty="0" smtClean="0">
                <a:sym typeface="Wingdings" pitchFamily="2" charset="2"/>
              </a:rPr>
              <a:t>Miejsca niesąsiadujące ze sobą</a:t>
            </a:r>
            <a:endParaRPr lang="pl-PL" sz="2800" dirty="0" smtClean="0">
              <a:sym typeface="Wingdings" pitchFamily="2" charset="2"/>
            </a:endParaRPr>
          </a:p>
          <a:p>
            <a:pPr lvl="1"/>
            <a:r>
              <a:rPr lang="pl-PL" sz="2400" dirty="0" smtClean="0">
                <a:sym typeface="Wingdings" pitchFamily="2" charset="2"/>
              </a:rPr>
              <a:t>Niedopuszczalne ustanowenie jednej hipoteki – zróżnicowane pierwszeństwo zabezpieczenia</a:t>
            </a:r>
          </a:p>
          <a:p>
            <a:pPr lvl="1"/>
            <a:r>
              <a:rPr lang="pl-PL" sz="2400" dirty="0" smtClean="0">
                <a:sym typeface="Wingdings" pitchFamily="2" charset="2"/>
              </a:rPr>
              <a:t>Kwesta dopuszczalności partycji zabezpieczenia</a:t>
            </a:r>
            <a:endParaRPr lang="pl-PL" sz="2400" dirty="0" smtClean="0">
              <a:sym typeface="Wingdings" pitchFamily="2" charset="2"/>
            </a:endParaRPr>
          </a:p>
          <a:p>
            <a:pPr lvl="1"/>
            <a:endParaRPr lang="pl-PL" sz="2400" dirty="0" smtClean="0">
              <a:sym typeface="Wingdings" pitchFamily="2" charset="2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44F7CD-8FAE-4B5C-B2E2-09DCC952C12C}" type="slidenum">
              <a:rPr lang="pl-PL" smtClean="0"/>
              <a:t>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pl-PL" dirty="0" smtClean="0"/>
              <a:t>Bartłomiej Swaczyna, Rozporządzanie opróżnionym miejscem hipotecznym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24399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 fontScale="90000"/>
          </a:bodyPr>
          <a:lstStyle/>
          <a:p>
            <a:pPr algn="ctr"/>
            <a:r>
              <a:rPr lang="pl-PL" b="1" dirty="0" smtClean="0">
                <a:solidFill>
                  <a:schemeClr val="tx1"/>
                </a:solidFill>
              </a:rPr>
              <a:t>Rozporządzenie </a:t>
            </a:r>
            <a:r>
              <a:rPr lang="pl-PL" b="1" dirty="0" err="1" smtClean="0">
                <a:solidFill>
                  <a:schemeClr val="tx1"/>
                </a:solidFill>
              </a:rPr>
              <a:t>o.m.h</a:t>
            </a:r>
            <a:r>
              <a:rPr lang="pl-PL" b="1" dirty="0" smtClean="0">
                <a:solidFill>
                  <a:schemeClr val="tx1"/>
                </a:solidFill>
              </a:rPr>
              <a:t>. na nieruchomości należącej do majątku wspólnego małżonków</a:t>
            </a:r>
            <a:endParaRPr lang="pl-PL" b="1" dirty="0">
              <a:solidFill>
                <a:schemeClr val="tx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489251"/>
          </a:xfrm>
        </p:spPr>
        <p:txBody>
          <a:bodyPr>
            <a:normAutofit/>
          </a:bodyPr>
          <a:lstStyle/>
          <a:p>
            <a:r>
              <a:rPr lang="pl-PL" sz="2800" dirty="0">
                <a:sym typeface="Wingdings" pitchFamily="2" charset="2"/>
              </a:rPr>
              <a:t>Ustanowienie hipoteki na </a:t>
            </a:r>
            <a:r>
              <a:rPr lang="pl-PL" sz="2800" dirty="0" err="1">
                <a:sym typeface="Wingdings" pitchFamily="2" charset="2"/>
              </a:rPr>
              <a:t>o.m.h</a:t>
            </a:r>
            <a:r>
              <a:rPr lang="pl-PL" sz="2800" dirty="0" smtClean="0">
                <a:sym typeface="Wingdings" pitchFamily="2" charset="2"/>
              </a:rPr>
              <a:t>.</a:t>
            </a:r>
          </a:p>
          <a:p>
            <a:pPr lvl="1"/>
            <a:r>
              <a:rPr lang="pl-PL" sz="2400" dirty="0" smtClean="0">
                <a:sym typeface="Wingdings" pitchFamily="2" charset="2"/>
              </a:rPr>
              <a:t>Wymóg zgody współmałżonka – art. 37 § 1 pkt 1 </a:t>
            </a:r>
            <a:r>
              <a:rPr lang="pl-PL" sz="2400" dirty="0" err="1" smtClean="0">
                <a:sym typeface="Wingdings" pitchFamily="2" charset="2"/>
              </a:rPr>
              <a:t>k.r.o</a:t>
            </a:r>
            <a:r>
              <a:rPr lang="pl-PL" sz="2400" dirty="0" smtClean="0">
                <a:sym typeface="Wingdings" pitchFamily="2" charset="2"/>
              </a:rPr>
              <a:t>.</a:t>
            </a:r>
            <a:endParaRPr lang="pl-PL" sz="2400" dirty="0">
              <a:sym typeface="Wingdings" pitchFamily="2" charset="2"/>
            </a:endParaRPr>
          </a:p>
          <a:p>
            <a:r>
              <a:rPr lang="pl-PL" sz="2800" dirty="0" smtClean="0">
                <a:sym typeface="Wingdings" pitchFamily="2" charset="2"/>
              </a:rPr>
              <a:t>Przeniesienie </a:t>
            </a:r>
            <a:r>
              <a:rPr lang="pl-PL" sz="2800" dirty="0">
                <a:sym typeface="Wingdings" pitchFamily="2" charset="2"/>
              </a:rPr>
              <a:t>hipoteki na </a:t>
            </a:r>
            <a:r>
              <a:rPr lang="pl-PL" sz="2800" dirty="0" err="1">
                <a:sym typeface="Wingdings" pitchFamily="2" charset="2"/>
              </a:rPr>
              <a:t>o.m.h</a:t>
            </a:r>
            <a:r>
              <a:rPr lang="pl-PL" sz="2800" dirty="0">
                <a:sym typeface="Wingdings" pitchFamily="2" charset="2"/>
              </a:rPr>
              <a:t>.</a:t>
            </a:r>
          </a:p>
          <a:p>
            <a:pPr lvl="1"/>
            <a:r>
              <a:rPr lang="pl-PL" sz="2400" dirty="0">
                <a:sym typeface="Wingdings" pitchFamily="2" charset="2"/>
              </a:rPr>
              <a:t>Nie ma zastosowania art. 37 </a:t>
            </a:r>
            <a:r>
              <a:rPr lang="pl-PL" sz="2400" dirty="0" err="1">
                <a:sym typeface="Wingdings" pitchFamily="2" charset="2"/>
              </a:rPr>
              <a:t>k.r.o</a:t>
            </a:r>
            <a:r>
              <a:rPr lang="pl-PL" sz="2400" dirty="0">
                <a:sym typeface="Wingdings" pitchFamily="2" charset="2"/>
              </a:rPr>
              <a:t>. – brak wymogu zgody współmałżonka</a:t>
            </a:r>
          </a:p>
          <a:p>
            <a:pPr lvl="1"/>
            <a:r>
              <a:rPr lang="pl-PL" sz="2400" dirty="0">
                <a:sym typeface="Wingdings" pitchFamily="2" charset="2"/>
              </a:rPr>
              <a:t>Art. 36 </a:t>
            </a:r>
            <a:r>
              <a:rPr lang="pl-PL" sz="2400" dirty="0" err="1">
                <a:sym typeface="Wingdings" pitchFamily="2" charset="2"/>
              </a:rPr>
              <a:t>k.r.o</a:t>
            </a:r>
            <a:r>
              <a:rPr lang="pl-PL" sz="2400" dirty="0">
                <a:sym typeface="Wingdings" pitchFamily="2" charset="2"/>
              </a:rPr>
              <a:t>.: każdy z małżonków może zarządzać samodzielnie majątkiem </a:t>
            </a:r>
            <a:r>
              <a:rPr lang="pl-PL" sz="2400" dirty="0" smtClean="0">
                <a:sym typeface="Wingdings" pitchFamily="2" charset="2"/>
              </a:rPr>
              <a:t>wspólnym</a:t>
            </a:r>
            <a:endParaRPr lang="pl-PL" sz="2400" dirty="0">
              <a:sym typeface="Wingdings" pitchFamily="2" charset="2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44F7CD-8FAE-4B5C-B2E2-09DCC952C12C}" type="slidenum">
              <a:rPr lang="pl-PL" smtClean="0"/>
              <a:t>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pl-PL" dirty="0" smtClean="0"/>
              <a:t>Bartłomiej Swaczyna, Rozporządzanie opróżnionym miejscem hipotecznym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39445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/>
          </a:bodyPr>
          <a:lstStyle/>
          <a:p>
            <a:pPr algn="ctr"/>
            <a:r>
              <a:rPr lang="pl-PL" b="1" dirty="0" smtClean="0">
                <a:solidFill>
                  <a:schemeClr val="tx1"/>
                </a:solidFill>
              </a:rPr>
              <a:t>Przeniesienie części hipoteki na </a:t>
            </a:r>
            <a:r>
              <a:rPr lang="pl-PL" b="1" dirty="0" err="1" smtClean="0">
                <a:solidFill>
                  <a:schemeClr val="tx1"/>
                </a:solidFill>
              </a:rPr>
              <a:t>o.m.h</a:t>
            </a:r>
            <a:r>
              <a:rPr lang="pl-PL" b="1" dirty="0" smtClean="0">
                <a:solidFill>
                  <a:schemeClr val="tx1"/>
                </a:solidFill>
              </a:rPr>
              <a:t>.</a:t>
            </a:r>
            <a:endParaRPr lang="pl-PL" b="1" dirty="0">
              <a:solidFill>
                <a:schemeClr val="tx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489251"/>
          </a:xfrm>
        </p:spPr>
        <p:txBody>
          <a:bodyPr>
            <a:normAutofit/>
          </a:bodyPr>
          <a:lstStyle/>
          <a:p>
            <a:r>
              <a:rPr lang="pl-PL" sz="2800" dirty="0" smtClean="0">
                <a:sym typeface="Wingdings" pitchFamily="2" charset="2"/>
              </a:rPr>
              <a:t>Dopuszczalne (</a:t>
            </a:r>
            <a:r>
              <a:rPr lang="pl-PL" sz="2800" dirty="0" err="1" smtClean="0">
                <a:sym typeface="Wingdings" pitchFamily="2" charset="2"/>
              </a:rPr>
              <a:t>arg</a:t>
            </a:r>
            <a:r>
              <a:rPr lang="pl-PL" sz="2800" dirty="0" smtClean="0">
                <a:sym typeface="Wingdings" pitchFamily="2" charset="2"/>
              </a:rPr>
              <a:t>. </a:t>
            </a:r>
            <a:r>
              <a:rPr lang="pl-PL" sz="2800" i="1" dirty="0" smtClean="0">
                <a:sym typeface="Wingdings" pitchFamily="2" charset="2"/>
              </a:rPr>
              <a:t>a </a:t>
            </a:r>
            <a:r>
              <a:rPr lang="pl-PL" sz="2800" i="1" dirty="0" err="1" smtClean="0">
                <a:sym typeface="Wingdings" pitchFamily="2" charset="2"/>
              </a:rPr>
              <a:t>fortiori</a:t>
            </a:r>
            <a:r>
              <a:rPr lang="pl-PL" sz="2800" dirty="0" smtClean="0">
                <a:sym typeface="Wingdings" pitchFamily="2" charset="2"/>
              </a:rPr>
              <a:t> z art. 101</a:t>
            </a:r>
            <a:r>
              <a:rPr lang="pl-PL" sz="2800" baseline="30000" dirty="0" smtClean="0">
                <a:sym typeface="Wingdings" pitchFamily="2" charset="2"/>
              </a:rPr>
              <a:t>1</a:t>
            </a:r>
            <a:r>
              <a:rPr lang="pl-PL" sz="2800" dirty="0" smtClean="0">
                <a:sym typeface="Wingdings" pitchFamily="2" charset="2"/>
              </a:rPr>
              <a:t> ust. 1 </a:t>
            </a:r>
            <a:r>
              <a:rPr lang="pl-PL" sz="2800" dirty="0" err="1" smtClean="0">
                <a:sym typeface="Wingdings" pitchFamily="2" charset="2"/>
              </a:rPr>
              <a:t>zd</a:t>
            </a:r>
            <a:r>
              <a:rPr lang="pl-PL" sz="2800" dirty="0" smtClean="0">
                <a:sym typeface="Wingdings" pitchFamily="2" charset="2"/>
              </a:rPr>
              <a:t>. 2 </a:t>
            </a:r>
            <a:r>
              <a:rPr lang="pl-PL" sz="2800" dirty="0" err="1" smtClean="0">
                <a:sym typeface="Wingdings" pitchFamily="2" charset="2"/>
              </a:rPr>
              <a:t>u.k.w.h</a:t>
            </a:r>
            <a:r>
              <a:rPr lang="pl-PL" sz="2800" dirty="0" smtClean="0">
                <a:sym typeface="Wingdings" pitchFamily="2" charset="2"/>
              </a:rPr>
              <a:t>.)</a:t>
            </a:r>
          </a:p>
          <a:p>
            <a:pPr lvl="1"/>
            <a:r>
              <a:rPr lang="pl-PL" sz="2400" dirty="0" smtClean="0">
                <a:sym typeface="Wingdings" pitchFamily="2" charset="2"/>
              </a:rPr>
              <a:t>Skutek: podział hipoteki</a:t>
            </a:r>
          </a:p>
          <a:p>
            <a:r>
              <a:rPr lang="pl-PL" sz="2800" dirty="0">
                <a:sym typeface="Wingdings" pitchFamily="2" charset="2"/>
              </a:rPr>
              <a:t>Także</a:t>
            </a:r>
            <a:r>
              <a:rPr lang="pl-PL" sz="2800" dirty="0">
                <a:sym typeface="Wingdings" pitchFamily="2" charset="2"/>
              </a:rPr>
              <a:t> w odniesieniu do hipoteki zabezpieczającej wiele wierzytelności</a:t>
            </a:r>
          </a:p>
          <a:p>
            <a:pPr lvl="1"/>
            <a:r>
              <a:rPr lang="pl-PL" sz="2400" dirty="0">
                <a:sym typeface="Wingdings" pitchFamily="2" charset="2"/>
              </a:rPr>
              <a:t>Dopuszczalność</a:t>
            </a:r>
            <a:r>
              <a:rPr lang="pl-PL" sz="2400" dirty="0">
                <a:sym typeface="Wingdings" pitchFamily="2" charset="2"/>
              </a:rPr>
              <a:t> podziału hipoteki wynika wprost z art. </a:t>
            </a:r>
            <a:r>
              <a:rPr lang="pl-PL" sz="2400" dirty="0" smtClean="0">
                <a:sym typeface="Wingdings" pitchFamily="2" charset="2"/>
              </a:rPr>
              <a:t>68</a:t>
            </a:r>
            <a:r>
              <a:rPr lang="pl-PL" sz="2400" baseline="30000" dirty="0" smtClean="0">
                <a:sym typeface="Wingdings" pitchFamily="2" charset="2"/>
              </a:rPr>
              <a:t>1</a:t>
            </a:r>
            <a:r>
              <a:rPr lang="pl-PL" sz="2400" dirty="0" smtClean="0">
                <a:sym typeface="Wingdings" pitchFamily="2" charset="2"/>
              </a:rPr>
              <a:t> </a:t>
            </a:r>
            <a:r>
              <a:rPr lang="pl-PL" sz="2400" dirty="0">
                <a:sym typeface="Wingdings" pitchFamily="2" charset="2"/>
              </a:rPr>
              <a:t>ust. </a:t>
            </a:r>
            <a:r>
              <a:rPr lang="pl-PL" sz="2400" dirty="0">
                <a:sym typeface="Wingdings" pitchFamily="2" charset="2"/>
              </a:rPr>
              <a:t>3 </a:t>
            </a:r>
            <a:r>
              <a:rPr lang="pl-PL" sz="2400" dirty="0" err="1">
                <a:sym typeface="Wingdings" pitchFamily="2" charset="2"/>
              </a:rPr>
              <a:t>u.k.w.h</a:t>
            </a:r>
            <a:r>
              <a:rPr lang="pl-PL" sz="2400" dirty="0">
                <a:sym typeface="Wingdings" pitchFamily="2" charset="2"/>
              </a:rPr>
              <a:t>.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44F7CD-8FAE-4B5C-B2E2-09DCC952C12C}" type="slidenum">
              <a:rPr lang="pl-PL" smtClean="0"/>
              <a:t>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pl-PL" dirty="0" smtClean="0"/>
              <a:t>Bartłomiej Swaczyna, Rozporządzanie opróżnionym miejscem hipotecznym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35408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/>
          </a:bodyPr>
          <a:lstStyle/>
          <a:p>
            <a:pPr algn="ctr"/>
            <a:r>
              <a:rPr lang="pl-PL" b="1" dirty="0" smtClean="0">
                <a:solidFill>
                  <a:schemeClr val="tx1"/>
                </a:solidFill>
              </a:rPr>
              <a:t>Podział nieruchomości a </a:t>
            </a:r>
            <a:r>
              <a:rPr lang="pl-PL" b="1" dirty="0" err="1" smtClean="0">
                <a:solidFill>
                  <a:schemeClr val="tx1"/>
                </a:solidFill>
              </a:rPr>
              <a:t>o.m.h</a:t>
            </a:r>
            <a:r>
              <a:rPr lang="pl-PL" b="1" dirty="0" smtClean="0">
                <a:solidFill>
                  <a:schemeClr val="tx1"/>
                </a:solidFill>
              </a:rPr>
              <a:t>.</a:t>
            </a:r>
            <a:endParaRPr lang="pl-PL" b="1" dirty="0">
              <a:solidFill>
                <a:schemeClr val="tx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489251"/>
          </a:xfrm>
        </p:spPr>
        <p:txBody>
          <a:bodyPr>
            <a:normAutofit fontScale="92500" lnSpcReduction="20000"/>
          </a:bodyPr>
          <a:lstStyle/>
          <a:p>
            <a:r>
              <a:rPr lang="pl-PL" sz="2800" dirty="0" smtClean="0">
                <a:sym typeface="Wingdings" pitchFamily="2" charset="2"/>
              </a:rPr>
              <a:t>Analogia z art. 101</a:t>
            </a:r>
            <a:r>
              <a:rPr lang="pl-PL" sz="2800" baseline="30000" dirty="0" smtClean="0">
                <a:sym typeface="Wingdings" pitchFamily="2" charset="2"/>
              </a:rPr>
              <a:t>7</a:t>
            </a:r>
            <a:r>
              <a:rPr lang="pl-PL" sz="2800" dirty="0" smtClean="0">
                <a:sym typeface="Wingdings" pitchFamily="2" charset="2"/>
              </a:rPr>
              <a:t> </a:t>
            </a:r>
            <a:r>
              <a:rPr lang="pl-PL" sz="2800" dirty="0" err="1" smtClean="0">
                <a:sym typeface="Wingdings" pitchFamily="2" charset="2"/>
              </a:rPr>
              <a:t>u.k.w.h</a:t>
            </a:r>
            <a:r>
              <a:rPr lang="pl-PL" sz="2800" dirty="0" smtClean="0">
                <a:sym typeface="Wingdings" pitchFamily="2" charset="2"/>
              </a:rPr>
              <a:t>. – na każdej z wydzielonych nieruchomości </a:t>
            </a:r>
            <a:r>
              <a:rPr lang="pl-PL" sz="2800" dirty="0" err="1" smtClean="0">
                <a:sym typeface="Wingdings" pitchFamily="2" charset="2"/>
              </a:rPr>
              <a:t>o.m.h</a:t>
            </a:r>
            <a:r>
              <a:rPr lang="pl-PL" sz="2800" dirty="0" smtClean="0">
                <a:sym typeface="Wingdings" pitchFamily="2" charset="2"/>
              </a:rPr>
              <a:t>. w pierwotnej wysokości</a:t>
            </a:r>
          </a:p>
          <a:p>
            <a:r>
              <a:rPr lang="pl-PL" sz="2800" dirty="0" smtClean="0">
                <a:sym typeface="Wingdings" pitchFamily="2" charset="2"/>
              </a:rPr>
              <a:t>Zagrożenie dla interesów osób uprawnionych z praw o równym bądź niższym pierwszeństwie</a:t>
            </a:r>
          </a:p>
          <a:p>
            <a:r>
              <a:rPr lang="pl-PL" sz="2800" dirty="0" smtClean="0">
                <a:sym typeface="Wingdings" pitchFamily="2" charset="2"/>
              </a:rPr>
              <a:t>Postulat </a:t>
            </a:r>
            <a:r>
              <a:rPr lang="pl-PL" sz="2800" i="1" dirty="0" smtClean="0">
                <a:sym typeface="Wingdings" pitchFamily="2" charset="2"/>
              </a:rPr>
              <a:t>de lege </a:t>
            </a:r>
            <a:r>
              <a:rPr lang="pl-PL" sz="2800" i="1" dirty="0" err="1" smtClean="0">
                <a:sym typeface="Wingdings" pitchFamily="2" charset="2"/>
              </a:rPr>
              <a:t>ferenda</a:t>
            </a:r>
            <a:endParaRPr lang="pl-PL" sz="2800" i="1" dirty="0" smtClean="0">
              <a:sym typeface="Wingdings" pitchFamily="2" charset="2"/>
            </a:endParaRPr>
          </a:p>
          <a:p>
            <a:pPr lvl="1"/>
            <a:r>
              <a:rPr lang="pl-PL" sz="2400" i="1" dirty="0" smtClean="0">
                <a:sym typeface="Wingdings" pitchFamily="2" charset="2"/>
              </a:rPr>
              <a:t>Podział miejsca w częściach równych</a:t>
            </a:r>
          </a:p>
          <a:p>
            <a:pPr lvl="1"/>
            <a:r>
              <a:rPr lang="pl-PL" sz="2400" i="1" dirty="0" smtClean="0">
                <a:sym typeface="Wingdings" pitchFamily="2" charset="2"/>
              </a:rPr>
              <a:t>Właściciel może jednostronnie określić sposób podziału nieruchomości na wypadek podziału nieruchomości; konstytutywny wpis dyspozycji</a:t>
            </a:r>
            <a:endParaRPr lang="pl-PL" sz="2400" dirty="0" smtClean="0">
              <a:sym typeface="Wingdings" pitchFamily="2" charset="2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44F7CD-8FAE-4B5C-B2E2-09DCC952C12C}" type="slidenum">
              <a:rPr lang="pl-PL" smtClean="0"/>
              <a:t>12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pl-PL" dirty="0" smtClean="0"/>
              <a:t>Bartłomiej Swaczyna, Rozporządzanie opróżnionym miejscem hipotecznym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2110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 fontScale="90000"/>
          </a:bodyPr>
          <a:lstStyle/>
          <a:p>
            <a:pPr algn="ctr"/>
            <a:r>
              <a:rPr lang="pl-PL" b="1" dirty="0" smtClean="0">
                <a:solidFill>
                  <a:schemeClr val="tx1"/>
                </a:solidFill>
              </a:rPr>
              <a:t>Roszczenie o przeniesienie hipoteki na </a:t>
            </a:r>
            <a:r>
              <a:rPr lang="pl-PL" b="1" dirty="0" err="1" smtClean="0">
                <a:solidFill>
                  <a:schemeClr val="tx1"/>
                </a:solidFill>
              </a:rPr>
              <a:t>o.m.h</a:t>
            </a:r>
            <a:r>
              <a:rPr lang="pl-PL" b="1" dirty="0" smtClean="0">
                <a:solidFill>
                  <a:schemeClr val="tx1"/>
                </a:solidFill>
              </a:rPr>
              <a:t>.</a:t>
            </a:r>
            <a:r>
              <a:rPr lang="pl-PL" b="1" dirty="0" smtClean="0">
                <a:solidFill>
                  <a:schemeClr val="tx1"/>
                </a:solidFill>
              </a:rPr>
              <a:t/>
            </a:r>
            <a:br>
              <a:rPr lang="pl-PL" b="1" dirty="0" smtClean="0">
                <a:solidFill>
                  <a:schemeClr val="tx1"/>
                </a:solidFill>
              </a:rPr>
            </a:br>
            <a:r>
              <a:rPr lang="pl-PL" sz="3100" b="1" dirty="0" smtClean="0">
                <a:solidFill>
                  <a:schemeClr val="tx1"/>
                </a:solidFill>
              </a:rPr>
              <a:t>- </a:t>
            </a:r>
            <a:r>
              <a:rPr lang="pl-PL" sz="3100" b="1" dirty="0" smtClean="0">
                <a:solidFill>
                  <a:schemeClr val="tx1"/>
                </a:solidFill>
              </a:rPr>
              <a:t>Dopuszczalność ujawnienia a suma hipoteki </a:t>
            </a:r>
            <a:r>
              <a:rPr lang="pl-PL" sz="3100" b="1" dirty="0" smtClean="0">
                <a:solidFill>
                  <a:schemeClr val="tx1"/>
                </a:solidFill>
              </a:rPr>
              <a:t>-</a:t>
            </a:r>
            <a:endParaRPr lang="pl-PL" b="1" dirty="0">
              <a:solidFill>
                <a:schemeClr val="tx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489251"/>
          </a:xfrm>
        </p:spPr>
        <p:txBody>
          <a:bodyPr>
            <a:normAutofit/>
          </a:bodyPr>
          <a:lstStyle/>
          <a:p>
            <a:r>
              <a:rPr lang="pl-PL" sz="2800" dirty="0" smtClean="0">
                <a:sym typeface="Wingdings" pitchFamily="2" charset="2"/>
              </a:rPr>
              <a:t>Suma hipoteki zajmującej przyrzeczone miejsce mniejsza niż suma hipoteki, która ma je zająć w przyszłości</a:t>
            </a:r>
            <a:endParaRPr lang="pl-PL" sz="2800" dirty="0" smtClean="0">
              <a:sym typeface="Wingdings" pitchFamily="2" charset="2"/>
            </a:endParaRPr>
          </a:p>
          <a:p>
            <a:r>
              <a:rPr lang="pl-PL" sz="2800" dirty="0" smtClean="0">
                <a:sym typeface="Wingdings" pitchFamily="2" charset="2"/>
              </a:rPr>
              <a:t>Zobowiązanie - wpis roszczenia dopuszczalny</a:t>
            </a:r>
            <a:endParaRPr lang="pl-PL" sz="2800" dirty="0" smtClean="0">
              <a:sym typeface="Wingdings" pitchFamily="2" charset="2"/>
            </a:endParaRPr>
          </a:p>
          <a:p>
            <a:r>
              <a:rPr lang="pl-PL" sz="2800" dirty="0" smtClean="0">
                <a:sym typeface="Wingdings" pitchFamily="2" charset="2"/>
              </a:rPr>
              <a:t>Skutek rozporządzający nastąpi w zakresie możliwym w chwili zwolnienia się miejsca</a:t>
            </a:r>
            <a:endParaRPr lang="pl-PL" sz="2800" dirty="0" smtClean="0">
              <a:sym typeface="Wingdings" pitchFamily="2" charset="2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44F7CD-8FAE-4B5C-B2E2-09DCC952C12C}" type="slidenum">
              <a:rPr lang="pl-PL" smtClean="0"/>
              <a:t>13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pl-PL" dirty="0" smtClean="0"/>
              <a:t>Bartłomiej Swaczyna, Rozporządzanie opróżnionym miejscem hipotecznym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64639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 fontScale="90000"/>
          </a:bodyPr>
          <a:lstStyle/>
          <a:p>
            <a:pPr algn="ctr"/>
            <a:r>
              <a:rPr lang="pl-PL" b="1" dirty="0" smtClean="0">
                <a:solidFill>
                  <a:schemeClr val="tx1"/>
                </a:solidFill>
              </a:rPr>
              <a:t>Roszczenie o przeniesienie hipoteki na </a:t>
            </a:r>
            <a:r>
              <a:rPr lang="pl-PL" b="1" dirty="0" err="1" smtClean="0">
                <a:solidFill>
                  <a:schemeClr val="tx1"/>
                </a:solidFill>
              </a:rPr>
              <a:t>o.m.h</a:t>
            </a:r>
            <a:r>
              <a:rPr lang="pl-PL" b="1" dirty="0" smtClean="0">
                <a:solidFill>
                  <a:schemeClr val="tx1"/>
                </a:solidFill>
              </a:rPr>
              <a:t>.</a:t>
            </a:r>
            <a:r>
              <a:rPr lang="pl-PL" b="1" dirty="0" smtClean="0">
                <a:solidFill>
                  <a:schemeClr val="tx1"/>
                </a:solidFill>
              </a:rPr>
              <a:t/>
            </a:r>
            <a:br>
              <a:rPr lang="pl-PL" b="1" dirty="0" smtClean="0">
                <a:solidFill>
                  <a:schemeClr val="tx1"/>
                </a:solidFill>
              </a:rPr>
            </a:br>
            <a:r>
              <a:rPr lang="pl-PL" sz="3100" b="1" dirty="0" smtClean="0">
                <a:solidFill>
                  <a:schemeClr val="tx1"/>
                </a:solidFill>
              </a:rPr>
              <a:t>- </a:t>
            </a:r>
            <a:r>
              <a:rPr lang="pl-PL" sz="3100" b="1" dirty="0" smtClean="0">
                <a:solidFill>
                  <a:schemeClr val="tx1"/>
                </a:solidFill>
              </a:rPr>
              <a:t>Dopuszczalność ujawnienia a waluta hipoteki c.d. -</a:t>
            </a:r>
            <a:endParaRPr lang="pl-PL" b="1" dirty="0">
              <a:solidFill>
                <a:schemeClr val="tx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489251"/>
          </a:xfrm>
        </p:spPr>
        <p:txBody>
          <a:bodyPr>
            <a:normAutofit/>
          </a:bodyPr>
          <a:lstStyle/>
          <a:p>
            <a:r>
              <a:rPr lang="pl-PL" sz="2800" dirty="0" smtClean="0">
                <a:sym typeface="Wingdings" pitchFamily="2" charset="2"/>
              </a:rPr>
              <a:t>Waluta hipoteki zajmującej przyrzeczone miejsce inna niż waluta hipoteki, która ma je zająć w przyszłości</a:t>
            </a:r>
            <a:endParaRPr lang="pl-PL" sz="2800" dirty="0" smtClean="0">
              <a:sym typeface="Wingdings" pitchFamily="2" charset="2"/>
            </a:endParaRPr>
          </a:p>
          <a:p>
            <a:r>
              <a:rPr lang="pl-PL" sz="2800" dirty="0" smtClean="0">
                <a:sym typeface="Wingdings" pitchFamily="2" charset="2"/>
              </a:rPr>
              <a:t>Zobowiązanie - wpis roszczenia dopuszczalny</a:t>
            </a:r>
            <a:endParaRPr lang="pl-PL" sz="2800" dirty="0" smtClean="0">
              <a:sym typeface="Wingdings" pitchFamily="2" charset="2"/>
            </a:endParaRPr>
          </a:p>
          <a:p>
            <a:r>
              <a:rPr lang="pl-PL" sz="2800" dirty="0" smtClean="0">
                <a:sym typeface="Wingdings" pitchFamily="2" charset="2"/>
              </a:rPr>
              <a:t>Uzgodnienie walut bądź zgoda uprawnionych z praw o pierwszeństwie równym bądź niższym </a:t>
            </a:r>
            <a:r>
              <a:rPr lang="pl-PL" sz="2800" i="1" dirty="0" err="1" smtClean="0">
                <a:sym typeface="Wingdings" pitchFamily="2" charset="2"/>
              </a:rPr>
              <a:t>condicio</a:t>
            </a:r>
            <a:r>
              <a:rPr lang="pl-PL" sz="2800" i="1" dirty="0" smtClean="0">
                <a:sym typeface="Wingdings" pitchFamily="2" charset="2"/>
              </a:rPr>
              <a:t> iuris </a:t>
            </a:r>
            <a:r>
              <a:rPr lang="pl-PL" sz="2800" dirty="0" smtClean="0">
                <a:sym typeface="Wingdings" pitchFamily="2" charset="2"/>
              </a:rPr>
              <a:t>skutku rozporządzającego</a:t>
            </a:r>
            <a:endParaRPr lang="pl-PL" sz="2800" dirty="0" smtClean="0">
              <a:sym typeface="Wingdings" pitchFamily="2" charset="2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44F7CD-8FAE-4B5C-B2E2-09DCC952C12C}" type="slidenum">
              <a:rPr lang="pl-PL" smtClean="0"/>
              <a:t>14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pl-PL" dirty="0" smtClean="0"/>
              <a:t>Bartłomiej Swaczyna, Rozporządzanie opróżnionym miejscem hipotecznym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49884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512" y="836712"/>
            <a:ext cx="8784976" cy="1068288"/>
          </a:xfrm>
          <a:solidFill>
            <a:schemeClr val="accent2"/>
          </a:solidFill>
        </p:spPr>
        <p:txBody>
          <a:bodyPr>
            <a:normAutofit fontScale="90000"/>
          </a:bodyPr>
          <a:lstStyle/>
          <a:p>
            <a:pPr algn="ctr"/>
            <a:r>
              <a:rPr lang="pl-PL" b="1" dirty="0" smtClean="0">
                <a:solidFill>
                  <a:schemeClr val="tx1"/>
                </a:solidFill>
              </a:rPr>
              <a:t>Roszczenie o przeniesienie części hipoteki</a:t>
            </a:r>
            <a:r>
              <a:rPr lang="pl-PL" b="1" dirty="0">
                <a:solidFill>
                  <a:schemeClr val="tx1"/>
                </a:solidFill>
              </a:rPr>
              <a:t> </a:t>
            </a:r>
            <a:r>
              <a:rPr lang="pl-PL" b="1" dirty="0" smtClean="0">
                <a:solidFill>
                  <a:schemeClr val="tx1"/>
                </a:solidFill>
              </a:rPr>
              <a:t>na </a:t>
            </a:r>
            <a:r>
              <a:rPr lang="pl-PL" b="1" dirty="0" err="1" smtClean="0">
                <a:solidFill>
                  <a:schemeClr val="tx1"/>
                </a:solidFill>
              </a:rPr>
              <a:t>o.m.h</a:t>
            </a:r>
            <a:r>
              <a:rPr lang="pl-PL" b="1" dirty="0" smtClean="0">
                <a:solidFill>
                  <a:schemeClr val="tx1"/>
                </a:solidFill>
              </a:rPr>
              <a:t>.</a:t>
            </a:r>
            <a:endParaRPr lang="pl-PL" b="1" dirty="0">
              <a:solidFill>
                <a:schemeClr val="tx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489251"/>
          </a:xfrm>
        </p:spPr>
        <p:txBody>
          <a:bodyPr>
            <a:normAutofit/>
          </a:bodyPr>
          <a:lstStyle/>
          <a:p>
            <a:r>
              <a:rPr lang="pl-PL" sz="2800" dirty="0" smtClean="0">
                <a:sym typeface="Wingdings" pitchFamily="2" charset="2"/>
              </a:rPr>
              <a:t>Dopuszczalne przeniesienie części hipoteki na </a:t>
            </a:r>
            <a:r>
              <a:rPr lang="pl-PL" sz="2800" dirty="0" err="1" smtClean="0">
                <a:sym typeface="Wingdings" pitchFamily="2" charset="2"/>
              </a:rPr>
              <a:t>o.m.h</a:t>
            </a:r>
            <a:r>
              <a:rPr lang="pl-PL" sz="2800" dirty="0" smtClean="0">
                <a:sym typeface="Wingdings" pitchFamily="2" charset="2"/>
              </a:rPr>
              <a:t>.</a:t>
            </a:r>
          </a:p>
          <a:p>
            <a:r>
              <a:rPr lang="pl-PL" sz="2800" dirty="0" smtClean="0">
                <a:sym typeface="Wingdings" pitchFamily="2" charset="2"/>
              </a:rPr>
              <a:t>Dopuszczalne ujawnienie w </a:t>
            </a:r>
            <a:r>
              <a:rPr lang="pl-PL" sz="2800" dirty="0" err="1" smtClean="0">
                <a:sym typeface="Wingdings" pitchFamily="2" charset="2"/>
              </a:rPr>
              <a:t>k.w</a:t>
            </a:r>
            <a:r>
              <a:rPr lang="pl-PL" sz="2800" dirty="0" smtClean="0">
                <a:sym typeface="Wingdings" pitchFamily="2" charset="2"/>
              </a:rPr>
              <a:t>. roszczenia o przeniesienie części hipoteki na </a:t>
            </a:r>
            <a:r>
              <a:rPr lang="pl-PL" sz="2800" dirty="0" err="1" smtClean="0">
                <a:sym typeface="Wingdings" pitchFamily="2" charset="2"/>
              </a:rPr>
              <a:t>o.m.h</a:t>
            </a:r>
            <a:r>
              <a:rPr lang="pl-PL" sz="2800" dirty="0" smtClean="0">
                <a:sym typeface="Wingdings" pitchFamily="2" charset="2"/>
              </a:rPr>
              <a:t>.</a:t>
            </a:r>
          </a:p>
          <a:p>
            <a:r>
              <a:rPr lang="pl-PL" sz="2800" dirty="0" smtClean="0">
                <a:sym typeface="Wingdings" pitchFamily="2" charset="2"/>
              </a:rPr>
              <a:t>Hipoteka ma być przeniesiona na dwa </a:t>
            </a:r>
            <a:r>
              <a:rPr lang="pl-PL" sz="2800" dirty="0" err="1" smtClean="0">
                <a:sym typeface="Wingdings" pitchFamily="2" charset="2"/>
              </a:rPr>
              <a:t>o.m.h</a:t>
            </a:r>
            <a:r>
              <a:rPr lang="pl-PL" sz="2800" dirty="0" smtClean="0">
                <a:sym typeface="Wingdings" pitchFamily="2" charset="2"/>
              </a:rPr>
              <a:t>.  dwa roszczenia o przeniesienie części hipoteki</a:t>
            </a:r>
            <a:endParaRPr lang="pl-PL" sz="2800" dirty="0" smtClean="0">
              <a:sym typeface="Wingdings" pitchFamily="2" charset="2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44F7CD-8FAE-4B5C-B2E2-09DCC952C12C}" type="slidenum">
              <a:rPr lang="pl-PL" smtClean="0"/>
              <a:t>15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pl-PL" dirty="0" smtClean="0"/>
              <a:t>Bartłomiej Swaczyna, Rozporządzanie opróżnionym miejscem hipotecznym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69252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512" y="836712"/>
            <a:ext cx="8784976" cy="1068288"/>
          </a:xfrm>
          <a:solidFill>
            <a:schemeClr val="accent2"/>
          </a:solidFill>
        </p:spPr>
        <p:txBody>
          <a:bodyPr>
            <a:normAutofit fontScale="90000"/>
          </a:bodyPr>
          <a:lstStyle/>
          <a:p>
            <a:pPr algn="ctr"/>
            <a:r>
              <a:rPr lang="pl-PL" b="1" dirty="0" smtClean="0">
                <a:solidFill>
                  <a:schemeClr val="tx1"/>
                </a:solidFill>
              </a:rPr>
              <a:t>Ujawnienie w </a:t>
            </a:r>
            <a:r>
              <a:rPr lang="pl-PL" b="1" dirty="0" err="1" smtClean="0">
                <a:solidFill>
                  <a:schemeClr val="tx1"/>
                </a:solidFill>
              </a:rPr>
              <a:t>k.w</a:t>
            </a:r>
            <a:r>
              <a:rPr lang="pl-PL" b="1" dirty="0" smtClean="0">
                <a:solidFill>
                  <a:schemeClr val="tx1"/>
                </a:solidFill>
              </a:rPr>
              <a:t>. roszczenia o </a:t>
            </a:r>
            <a:r>
              <a:rPr lang="pl-PL" b="1" dirty="0">
                <a:solidFill>
                  <a:schemeClr val="tx1"/>
                </a:solidFill>
              </a:rPr>
              <a:t>przeniesienie na </a:t>
            </a:r>
            <a:r>
              <a:rPr lang="pl-PL" b="1" dirty="0" err="1">
                <a:solidFill>
                  <a:schemeClr val="tx1"/>
                </a:solidFill>
              </a:rPr>
              <a:t>o.m.h</a:t>
            </a:r>
            <a:r>
              <a:rPr lang="pl-PL" b="1" dirty="0" smtClean="0">
                <a:solidFill>
                  <a:schemeClr val="tx1"/>
                </a:solidFill>
              </a:rPr>
              <a:t>. hipoteki przysługującej bankowi</a:t>
            </a:r>
            <a:endParaRPr lang="pl-PL" b="1" dirty="0">
              <a:solidFill>
                <a:schemeClr val="tx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489251"/>
          </a:xfrm>
        </p:spPr>
        <p:txBody>
          <a:bodyPr>
            <a:normAutofit/>
          </a:bodyPr>
          <a:lstStyle/>
          <a:p>
            <a:r>
              <a:rPr lang="pl-PL" sz="2800" dirty="0" smtClean="0">
                <a:sym typeface="Wingdings" pitchFamily="2" charset="2"/>
              </a:rPr>
              <a:t>Spór w doktrynie</a:t>
            </a:r>
          </a:p>
          <a:p>
            <a:r>
              <a:rPr lang="pl-PL" sz="2800" dirty="0" smtClean="0">
                <a:sym typeface="Wingdings" pitchFamily="2" charset="2"/>
              </a:rPr>
              <a:t>Dopuszczalny wpis na podstawie art. 95 ust. 1 lub 5 </a:t>
            </a:r>
            <a:r>
              <a:rPr lang="pl-PL" sz="2800" dirty="0" err="1" smtClean="0">
                <a:sym typeface="Wingdings" pitchFamily="2" charset="2"/>
              </a:rPr>
              <a:t>pr.bank</a:t>
            </a:r>
            <a:r>
              <a:rPr lang="pl-PL" sz="2800" dirty="0" smtClean="0">
                <a:sym typeface="Wingdings" pitchFamily="2" charset="2"/>
              </a:rPr>
              <a:t>.</a:t>
            </a:r>
          </a:p>
          <a:p>
            <a:r>
              <a:rPr lang="pl-PL" sz="2800" dirty="0">
                <a:sym typeface="Wingdings" pitchFamily="2" charset="2"/>
              </a:rPr>
              <a:t>Wykluczone stosowanie Art. 95 </a:t>
            </a:r>
            <a:r>
              <a:rPr lang="pl-PL" sz="2800" dirty="0" err="1">
                <a:sym typeface="Wingdings" pitchFamily="2" charset="2"/>
              </a:rPr>
              <a:t>pr.bank</a:t>
            </a:r>
            <a:r>
              <a:rPr lang="pl-PL" sz="2800" dirty="0" smtClean="0">
                <a:sym typeface="Wingdings" pitchFamily="2" charset="2"/>
              </a:rPr>
              <a:t>.</a:t>
            </a:r>
            <a:endParaRPr lang="pl-PL" sz="2400" dirty="0" smtClean="0">
              <a:sym typeface="Wingdings" pitchFamily="2" charset="2"/>
            </a:endParaRPr>
          </a:p>
          <a:p>
            <a:pPr lvl="1"/>
            <a:endParaRPr lang="pl-PL" sz="2400" dirty="0" smtClean="0">
              <a:sym typeface="Wingdings" pitchFamily="2" charset="2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44F7CD-8FAE-4B5C-B2E2-09DCC952C12C}" type="slidenum">
              <a:rPr lang="pl-PL" smtClean="0"/>
              <a:t>16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pl-PL" dirty="0" smtClean="0"/>
              <a:t>Bartłomiej Swaczyna, Rozporządzanie opróżnionym miejscem hipotecznym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28706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512" y="836712"/>
            <a:ext cx="8784976" cy="1440160"/>
          </a:xfrm>
          <a:solidFill>
            <a:schemeClr val="accent2"/>
          </a:solidFill>
        </p:spPr>
        <p:txBody>
          <a:bodyPr>
            <a:normAutofit fontScale="90000"/>
          </a:bodyPr>
          <a:lstStyle/>
          <a:p>
            <a:pPr algn="ctr"/>
            <a:r>
              <a:rPr lang="pl-PL" b="1" dirty="0" smtClean="0">
                <a:solidFill>
                  <a:schemeClr val="tx1"/>
                </a:solidFill>
              </a:rPr>
              <a:t>Ujawnienie w </a:t>
            </a:r>
            <a:r>
              <a:rPr lang="pl-PL" b="1" dirty="0" err="1" smtClean="0">
                <a:solidFill>
                  <a:schemeClr val="tx1"/>
                </a:solidFill>
              </a:rPr>
              <a:t>k.w</a:t>
            </a:r>
            <a:r>
              <a:rPr lang="pl-PL" b="1" dirty="0" smtClean="0">
                <a:solidFill>
                  <a:schemeClr val="tx1"/>
                </a:solidFill>
              </a:rPr>
              <a:t>. roszczenia o </a:t>
            </a:r>
            <a:r>
              <a:rPr lang="pl-PL" b="1" dirty="0">
                <a:solidFill>
                  <a:schemeClr val="tx1"/>
                </a:solidFill>
              </a:rPr>
              <a:t>przeniesienie na </a:t>
            </a:r>
            <a:r>
              <a:rPr lang="pl-PL" b="1" dirty="0" err="1">
                <a:solidFill>
                  <a:schemeClr val="tx1"/>
                </a:solidFill>
              </a:rPr>
              <a:t>o.m.h</a:t>
            </a:r>
            <a:r>
              <a:rPr lang="pl-PL" b="1" dirty="0" smtClean="0">
                <a:solidFill>
                  <a:schemeClr val="tx1"/>
                </a:solidFill>
              </a:rPr>
              <a:t>. hipoteki przysługującej bankowi</a:t>
            </a:r>
            <a:br>
              <a:rPr lang="pl-PL" b="1" dirty="0" smtClean="0">
                <a:solidFill>
                  <a:schemeClr val="tx1"/>
                </a:solidFill>
              </a:rPr>
            </a:br>
            <a:r>
              <a:rPr lang="pl-PL" sz="3100" b="1" dirty="0" smtClean="0">
                <a:solidFill>
                  <a:schemeClr val="tx1"/>
                </a:solidFill>
              </a:rPr>
              <a:t>- Art. 95 </a:t>
            </a:r>
            <a:r>
              <a:rPr lang="pl-PL" sz="3100" b="1" dirty="0" err="1" smtClean="0">
                <a:solidFill>
                  <a:schemeClr val="tx1"/>
                </a:solidFill>
              </a:rPr>
              <a:t>pr.bank</a:t>
            </a:r>
            <a:r>
              <a:rPr lang="pl-PL" sz="3100" b="1" dirty="0" smtClean="0">
                <a:solidFill>
                  <a:schemeClr val="tx1"/>
                </a:solidFill>
              </a:rPr>
              <a:t>. -</a:t>
            </a:r>
            <a:endParaRPr lang="pl-PL" b="1" dirty="0">
              <a:solidFill>
                <a:schemeClr val="tx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489251"/>
          </a:xfrm>
        </p:spPr>
        <p:txBody>
          <a:bodyPr>
            <a:normAutofit lnSpcReduction="10000"/>
          </a:bodyPr>
          <a:lstStyle/>
          <a:p>
            <a:r>
              <a:rPr lang="pl-PL" sz="2800" dirty="0" smtClean="0">
                <a:sym typeface="Wingdings" pitchFamily="2" charset="2"/>
              </a:rPr>
              <a:t>Art. 95 ust. 1 </a:t>
            </a:r>
            <a:r>
              <a:rPr lang="pl-PL" sz="2800" dirty="0" err="1" smtClean="0">
                <a:sym typeface="Wingdings" pitchFamily="2" charset="2"/>
              </a:rPr>
              <a:t>pr.bank</a:t>
            </a:r>
            <a:r>
              <a:rPr lang="pl-PL" sz="2800" dirty="0" smtClean="0">
                <a:sym typeface="Wingdings" pitchFamily="2" charset="2"/>
              </a:rPr>
              <a:t>.: „oświadczenia (…) w odniesieniu do </a:t>
            </a:r>
            <a:r>
              <a:rPr lang="pl-PL" sz="2800" b="1" i="1" dirty="0"/>
              <a:t>praw i obowiązków wynikających z czynności bankowych</a:t>
            </a:r>
            <a:r>
              <a:rPr lang="pl-PL" sz="2800" i="1" dirty="0"/>
              <a:t> oraz </a:t>
            </a:r>
            <a:r>
              <a:rPr lang="pl-PL" sz="2800" b="1" i="1" dirty="0"/>
              <a:t>ustanowionych na rzecz banku zabezpieczeń</a:t>
            </a:r>
            <a:r>
              <a:rPr lang="pl-PL" sz="2800" i="1" dirty="0"/>
              <a:t> </a:t>
            </a:r>
            <a:r>
              <a:rPr lang="pl-PL" sz="2800" i="1" dirty="0" smtClean="0"/>
              <a:t>„</a:t>
            </a:r>
            <a:endParaRPr lang="pl-PL" sz="2800" dirty="0" smtClean="0">
              <a:sym typeface="Wingdings" pitchFamily="2" charset="2"/>
            </a:endParaRPr>
          </a:p>
          <a:p>
            <a:r>
              <a:rPr lang="pl-PL" sz="2800" dirty="0" smtClean="0">
                <a:sym typeface="Wingdings" pitchFamily="2" charset="2"/>
              </a:rPr>
              <a:t>Art. 95 st. 5 </a:t>
            </a:r>
            <a:r>
              <a:rPr lang="pl-PL" sz="2800" dirty="0" err="1" smtClean="0">
                <a:sym typeface="Wingdings" pitchFamily="2" charset="2"/>
              </a:rPr>
              <a:t>pr.bank</a:t>
            </a:r>
            <a:r>
              <a:rPr lang="pl-PL" sz="2800" dirty="0">
                <a:sym typeface="Wingdings" pitchFamily="2" charset="2"/>
              </a:rPr>
              <a:t>.: </a:t>
            </a:r>
            <a:r>
              <a:rPr lang="pl-PL" sz="2800" dirty="0" smtClean="0">
                <a:sym typeface="Wingdings" pitchFamily="2" charset="2"/>
              </a:rPr>
              <a:t>„</a:t>
            </a:r>
            <a:r>
              <a:rPr lang="pl-PL" sz="2800" i="1" dirty="0" smtClean="0">
                <a:sym typeface="Wingdings" pitchFamily="2" charset="2"/>
              </a:rPr>
              <a:t>przepisy </a:t>
            </a:r>
            <a:r>
              <a:rPr lang="pl-PL" sz="2800" i="1" dirty="0">
                <a:sym typeface="Wingdings" pitchFamily="2" charset="2"/>
              </a:rPr>
              <a:t>ust. 1-4 stosuje się odpowiednio do ujawnienia w księdze wieczystej </a:t>
            </a:r>
            <a:r>
              <a:rPr lang="pl-PL" sz="2800" b="1" i="1" dirty="0">
                <a:sym typeface="Wingdings" pitchFamily="2" charset="2"/>
              </a:rPr>
              <a:t>zmiany treści hipoteki</a:t>
            </a:r>
            <a:r>
              <a:rPr lang="pl-PL" sz="2800" i="1" dirty="0">
                <a:sym typeface="Wingdings" pitchFamily="2" charset="2"/>
              </a:rPr>
              <a:t> i </a:t>
            </a:r>
            <a:r>
              <a:rPr lang="pl-PL" sz="2800" b="1" i="1" dirty="0">
                <a:sym typeface="Wingdings" pitchFamily="2" charset="2"/>
              </a:rPr>
              <a:t>przeniesienia hipoteki w związku ze zbyciem wierzytelności </a:t>
            </a:r>
            <a:r>
              <a:rPr lang="pl-PL" sz="2800" b="1" i="1" dirty="0" smtClean="0">
                <a:sym typeface="Wingdings" pitchFamily="2" charset="2"/>
              </a:rPr>
              <a:t>bankowej</a:t>
            </a:r>
            <a:r>
              <a:rPr lang="pl-PL" sz="2800" i="1" dirty="0" smtClean="0">
                <a:sym typeface="Wingdings" pitchFamily="2" charset="2"/>
              </a:rPr>
              <a:t> (…)”</a:t>
            </a:r>
          </a:p>
          <a:p>
            <a:pPr lvl="1"/>
            <a:endParaRPr lang="pl-PL" sz="2400" dirty="0" smtClean="0">
              <a:sym typeface="Wingdings" pitchFamily="2" charset="2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44F7CD-8FAE-4B5C-B2E2-09DCC952C12C}" type="slidenum">
              <a:rPr lang="pl-PL" smtClean="0"/>
              <a:t>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pl-PL" dirty="0" smtClean="0"/>
              <a:t>Bartłomiej Swaczyna, Rozporządzanie opróżnionym miejscem hipotecznym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1775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512" y="836712"/>
            <a:ext cx="8784976" cy="1440160"/>
          </a:xfrm>
          <a:solidFill>
            <a:schemeClr val="accent2"/>
          </a:solidFill>
        </p:spPr>
        <p:txBody>
          <a:bodyPr>
            <a:normAutofit fontScale="90000"/>
          </a:bodyPr>
          <a:lstStyle/>
          <a:p>
            <a:pPr algn="ctr"/>
            <a:r>
              <a:rPr lang="pl-PL" b="1" dirty="0" smtClean="0">
                <a:solidFill>
                  <a:schemeClr val="tx1"/>
                </a:solidFill>
              </a:rPr>
              <a:t>Ujawnienie w </a:t>
            </a:r>
            <a:r>
              <a:rPr lang="pl-PL" b="1" dirty="0" err="1" smtClean="0">
                <a:solidFill>
                  <a:schemeClr val="tx1"/>
                </a:solidFill>
              </a:rPr>
              <a:t>k.w</a:t>
            </a:r>
            <a:r>
              <a:rPr lang="pl-PL" b="1" dirty="0" smtClean="0">
                <a:solidFill>
                  <a:schemeClr val="tx1"/>
                </a:solidFill>
              </a:rPr>
              <a:t>. roszczenia o </a:t>
            </a:r>
            <a:r>
              <a:rPr lang="pl-PL" b="1" dirty="0">
                <a:solidFill>
                  <a:schemeClr val="tx1"/>
                </a:solidFill>
              </a:rPr>
              <a:t>przeniesienie na </a:t>
            </a:r>
            <a:r>
              <a:rPr lang="pl-PL" b="1" dirty="0" err="1">
                <a:solidFill>
                  <a:schemeClr val="tx1"/>
                </a:solidFill>
              </a:rPr>
              <a:t>o.m.h</a:t>
            </a:r>
            <a:r>
              <a:rPr lang="pl-PL" b="1" dirty="0" smtClean="0">
                <a:solidFill>
                  <a:schemeClr val="tx1"/>
                </a:solidFill>
              </a:rPr>
              <a:t>. hipoteki przysługującej bankowi</a:t>
            </a:r>
            <a:br>
              <a:rPr lang="pl-PL" b="1" dirty="0" smtClean="0">
                <a:solidFill>
                  <a:schemeClr val="tx1"/>
                </a:solidFill>
              </a:rPr>
            </a:br>
            <a:r>
              <a:rPr lang="pl-PL" sz="3100" b="1" dirty="0" smtClean="0">
                <a:solidFill>
                  <a:schemeClr val="tx1"/>
                </a:solidFill>
              </a:rPr>
              <a:t>- Art. 95 </a:t>
            </a:r>
            <a:r>
              <a:rPr lang="pl-PL" sz="3100" b="1" dirty="0" err="1" smtClean="0">
                <a:solidFill>
                  <a:schemeClr val="tx1"/>
                </a:solidFill>
              </a:rPr>
              <a:t>pr.bank</a:t>
            </a:r>
            <a:r>
              <a:rPr lang="pl-PL" sz="3100" b="1" dirty="0" smtClean="0">
                <a:solidFill>
                  <a:schemeClr val="tx1"/>
                </a:solidFill>
              </a:rPr>
              <a:t>. </a:t>
            </a:r>
            <a:r>
              <a:rPr lang="pl-PL" sz="3100" b="1" dirty="0">
                <a:solidFill>
                  <a:schemeClr val="tx1"/>
                </a:solidFill>
              </a:rPr>
              <a:t>c</a:t>
            </a:r>
            <a:r>
              <a:rPr lang="pl-PL" sz="3100" b="1" dirty="0" smtClean="0">
                <a:solidFill>
                  <a:schemeClr val="tx1"/>
                </a:solidFill>
              </a:rPr>
              <a:t>.d. -</a:t>
            </a:r>
            <a:endParaRPr lang="pl-PL" b="1" dirty="0">
              <a:solidFill>
                <a:schemeClr val="tx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489251"/>
          </a:xfrm>
        </p:spPr>
        <p:txBody>
          <a:bodyPr>
            <a:normAutofit fontScale="92500"/>
          </a:bodyPr>
          <a:lstStyle/>
          <a:p>
            <a:r>
              <a:rPr lang="pl-PL" sz="2800" dirty="0" smtClean="0">
                <a:sym typeface="Wingdings" pitchFamily="2" charset="2"/>
              </a:rPr>
              <a:t>Wpis roszczenia na podstawie oświadczenia banku w oparciu o art. 95 ust. 1 </a:t>
            </a:r>
            <a:r>
              <a:rPr lang="pl-PL" sz="2800" dirty="0" err="1" smtClean="0">
                <a:sym typeface="Wingdings" pitchFamily="2" charset="2"/>
              </a:rPr>
              <a:t>pr.bank</a:t>
            </a:r>
            <a:r>
              <a:rPr lang="pl-PL" sz="2800" dirty="0" smtClean="0">
                <a:sym typeface="Wingdings" pitchFamily="2" charset="2"/>
              </a:rPr>
              <a:t>.</a:t>
            </a:r>
          </a:p>
          <a:p>
            <a:pPr lvl="1"/>
            <a:r>
              <a:rPr lang="pl-PL" sz="2400" dirty="0">
                <a:sym typeface="Wingdings" pitchFamily="2" charset="2"/>
              </a:rPr>
              <a:t>G</a:t>
            </a:r>
            <a:r>
              <a:rPr lang="pl-PL" sz="2400" dirty="0" smtClean="0">
                <a:sym typeface="Wingdings" pitchFamily="2" charset="2"/>
              </a:rPr>
              <a:t>dy roszczenie zastrzeżone w czynności bankowej</a:t>
            </a:r>
          </a:p>
          <a:p>
            <a:pPr lvl="1"/>
            <a:r>
              <a:rPr lang="pl-PL" sz="2400" dirty="0" smtClean="0">
                <a:sym typeface="Wingdings" pitchFamily="2" charset="2"/>
              </a:rPr>
              <a:t>Roszczenie dotyczy zabezpieczenia ustanowionego na rzecz banku</a:t>
            </a:r>
          </a:p>
          <a:p>
            <a:r>
              <a:rPr lang="pl-PL" sz="2800" dirty="0">
                <a:sym typeface="Wingdings" pitchFamily="2" charset="2"/>
              </a:rPr>
              <a:t>Wpis roszczenia na podstawie oświadczenia banku w oparciu o art. 95 ust. </a:t>
            </a:r>
            <a:r>
              <a:rPr lang="pl-PL" sz="2800" dirty="0" smtClean="0">
                <a:sym typeface="Wingdings" pitchFamily="2" charset="2"/>
              </a:rPr>
              <a:t>5 </a:t>
            </a:r>
            <a:r>
              <a:rPr lang="pl-PL" sz="2800" dirty="0" err="1">
                <a:sym typeface="Wingdings" pitchFamily="2" charset="2"/>
              </a:rPr>
              <a:t>pr.bank</a:t>
            </a:r>
            <a:r>
              <a:rPr lang="pl-PL" sz="2800" dirty="0" smtClean="0">
                <a:sym typeface="Wingdings" pitchFamily="2" charset="2"/>
              </a:rPr>
              <a:t>.</a:t>
            </a:r>
          </a:p>
          <a:p>
            <a:pPr lvl="1"/>
            <a:r>
              <a:rPr lang="pl-PL" sz="2400" dirty="0" smtClean="0">
                <a:sym typeface="Wingdings" pitchFamily="2" charset="2"/>
              </a:rPr>
              <a:t>Zmiana pierwszeństwa jako zmiana treści hipoteki</a:t>
            </a:r>
          </a:p>
          <a:p>
            <a:pPr lvl="1"/>
            <a:endParaRPr lang="pl-PL" sz="2400" dirty="0" smtClean="0">
              <a:sym typeface="Wingdings" pitchFamily="2" charset="2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44F7CD-8FAE-4B5C-B2E2-09DCC952C12C}" type="slidenum">
              <a:rPr lang="pl-PL" smtClean="0"/>
              <a:t>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pl-PL" dirty="0" smtClean="0"/>
              <a:t>Bartłomiej Swaczyna, Rozporządzanie opróżnionym miejscem hipotecznym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64819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512" y="836712"/>
            <a:ext cx="8784976" cy="1440160"/>
          </a:xfrm>
          <a:solidFill>
            <a:schemeClr val="accent2"/>
          </a:solidFill>
        </p:spPr>
        <p:txBody>
          <a:bodyPr>
            <a:normAutofit fontScale="90000"/>
          </a:bodyPr>
          <a:lstStyle/>
          <a:p>
            <a:pPr algn="ctr"/>
            <a:r>
              <a:rPr lang="pl-PL" b="1" dirty="0" smtClean="0">
                <a:solidFill>
                  <a:schemeClr val="tx1"/>
                </a:solidFill>
              </a:rPr>
              <a:t>Ujawnienie w </a:t>
            </a:r>
            <a:r>
              <a:rPr lang="pl-PL" b="1" dirty="0" err="1" smtClean="0">
                <a:solidFill>
                  <a:schemeClr val="tx1"/>
                </a:solidFill>
              </a:rPr>
              <a:t>k.w</a:t>
            </a:r>
            <a:r>
              <a:rPr lang="pl-PL" b="1" dirty="0" smtClean="0">
                <a:solidFill>
                  <a:schemeClr val="tx1"/>
                </a:solidFill>
              </a:rPr>
              <a:t>. roszczenia o </a:t>
            </a:r>
            <a:r>
              <a:rPr lang="pl-PL" b="1" dirty="0">
                <a:solidFill>
                  <a:schemeClr val="tx1"/>
                </a:solidFill>
              </a:rPr>
              <a:t>przeniesienie na </a:t>
            </a:r>
            <a:r>
              <a:rPr lang="pl-PL" b="1" dirty="0" err="1">
                <a:solidFill>
                  <a:schemeClr val="tx1"/>
                </a:solidFill>
              </a:rPr>
              <a:t>o.m.h</a:t>
            </a:r>
            <a:r>
              <a:rPr lang="pl-PL" b="1" dirty="0" smtClean="0">
                <a:solidFill>
                  <a:schemeClr val="tx1"/>
                </a:solidFill>
              </a:rPr>
              <a:t>. hipoteki przysługującej bankowi</a:t>
            </a:r>
            <a:br>
              <a:rPr lang="pl-PL" b="1" dirty="0" smtClean="0">
                <a:solidFill>
                  <a:schemeClr val="tx1"/>
                </a:solidFill>
              </a:rPr>
            </a:br>
            <a:r>
              <a:rPr lang="pl-PL" sz="3100" b="1" dirty="0" smtClean="0">
                <a:solidFill>
                  <a:schemeClr val="tx1"/>
                </a:solidFill>
              </a:rPr>
              <a:t>- Wyłącznie reguły ogólne -</a:t>
            </a:r>
            <a:endParaRPr lang="pl-PL" b="1" dirty="0">
              <a:solidFill>
                <a:schemeClr val="tx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489251"/>
          </a:xfrm>
        </p:spPr>
        <p:txBody>
          <a:bodyPr>
            <a:normAutofit fontScale="92500" lnSpcReduction="10000"/>
          </a:bodyPr>
          <a:lstStyle/>
          <a:p>
            <a:r>
              <a:rPr lang="pl-PL" sz="2800" dirty="0" smtClean="0">
                <a:sym typeface="Wingdings" pitchFamily="2" charset="2"/>
              </a:rPr>
              <a:t>Art. 95 ust. 1 </a:t>
            </a:r>
            <a:r>
              <a:rPr lang="pl-PL" sz="2800" dirty="0" err="1" smtClean="0">
                <a:sym typeface="Wingdings" pitchFamily="2" charset="2"/>
              </a:rPr>
              <a:t>pr.bank</a:t>
            </a:r>
            <a:r>
              <a:rPr lang="pl-PL" sz="2800" dirty="0" smtClean="0">
                <a:sym typeface="Wingdings" pitchFamily="2" charset="2"/>
              </a:rPr>
              <a:t>. </a:t>
            </a:r>
            <a:r>
              <a:rPr lang="pl-PL" sz="2800" dirty="0">
                <a:sym typeface="Wingdings" pitchFamily="2" charset="2"/>
              </a:rPr>
              <a:t>n</a:t>
            </a:r>
            <a:r>
              <a:rPr lang="pl-PL" sz="2800" dirty="0" smtClean="0">
                <a:sym typeface="Wingdings" pitchFamily="2" charset="2"/>
              </a:rPr>
              <a:t>ie uzasadnia </a:t>
            </a:r>
            <a:r>
              <a:rPr lang="pl-PL" sz="2800" i="1" dirty="0" smtClean="0">
                <a:sym typeface="Wingdings" pitchFamily="2" charset="2"/>
              </a:rPr>
              <a:t>per </a:t>
            </a:r>
            <a:r>
              <a:rPr lang="pl-PL" sz="2800" i="1" dirty="0" err="1" smtClean="0">
                <a:sym typeface="Wingdings" pitchFamily="2" charset="2"/>
              </a:rPr>
              <a:t>se</a:t>
            </a:r>
            <a:r>
              <a:rPr lang="pl-PL" sz="2800" i="1" dirty="0" smtClean="0">
                <a:sym typeface="Wingdings" pitchFamily="2" charset="2"/>
              </a:rPr>
              <a:t> </a:t>
            </a:r>
            <a:r>
              <a:rPr lang="pl-PL" sz="2800" dirty="0" smtClean="0">
                <a:sym typeface="Wingdings" pitchFamily="2" charset="2"/>
              </a:rPr>
              <a:t>wpisu zmian następujących wskutek czynności prawnych z udziałem innych osób niż bank</a:t>
            </a:r>
          </a:p>
          <a:p>
            <a:pPr lvl="1"/>
            <a:r>
              <a:rPr lang="pl-PL" sz="2400" dirty="0" smtClean="0">
                <a:sym typeface="Wingdings" pitchFamily="2" charset="2"/>
              </a:rPr>
              <a:t>Art. 95 ust. 3 </a:t>
            </a:r>
            <a:r>
              <a:rPr lang="pl-PL" sz="2400" dirty="0" err="1" smtClean="0">
                <a:sym typeface="Wingdings" pitchFamily="2" charset="2"/>
              </a:rPr>
              <a:t>pr.bank</a:t>
            </a:r>
            <a:r>
              <a:rPr lang="pl-PL" sz="2400" dirty="0" smtClean="0">
                <a:sym typeface="Wingdings" pitchFamily="2" charset="2"/>
              </a:rPr>
              <a:t>.</a:t>
            </a:r>
          </a:p>
          <a:p>
            <a:pPr lvl="1"/>
            <a:r>
              <a:rPr lang="pl-PL" sz="2400" dirty="0" smtClean="0">
                <a:sym typeface="Wingdings" pitchFamily="2" charset="2"/>
              </a:rPr>
              <a:t>Art. 95 ust. 5 </a:t>
            </a:r>
            <a:r>
              <a:rPr lang="pl-PL" sz="2400" dirty="0" err="1" smtClean="0">
                <a:sym typeface="Wingdings" pitchFamily="2" charset="2"/>
              </a:rPr>
              <a:t>pr.bank</a:t>
            </a:r>
            <a:r>
              <a:rPr lang="pl-PL" sz="2400" dirty="0" smtClean="0">
                <a:sym typeface="Wingdings" pitchFamily="2" charset="2"/>
              </a:rPr>
              <a:t>.</a:t>
            </a:r>
          </a:p>
          <a:p>
            <a:r>
              <a:rPr lang="pl-PL" sz="2800" dirty="0" smtClean="0">
                <a:sym typeface="Wingdings" pitchFamily="2" charset="2"/>
              </a:rPr>
              <a:t>Zmiana pierwszeństwa jako odrębne od zmiany treści ograniczonego prawa rzeczowego rozporządzenie</a:t>
            </a:r>
          </a:p>
          <a:p>
            <a:pPr lvl="1"/>
            <a:r>
              <a:rPr lang="pl-PL" sz="2400" dirty="0" smtClean="0">
                <a:sym typeface="Wingdings" pitchFamily="2" charset="2"/>
              </a:rPr>
              <a:t>Art. 95 ust. 5 </a:t>
            </a:r>
            <a:r>
              <a:rPr lang="pl-PL" sz="2400" dirty="0" err="1" smtClean="0">
                <a:sym typeface="Wingdings" pitchFamily="2" charset="2"/>
              </a:rPr>
              <a:t>pr.bank</a:t>
            </a:r>
            <a:r>
              <a:rPr lang="pl-PL" sz="2400" dirty="0" smtClean="0">
                <a:sym typeface="Wingdings" pitchFamily="2" charset="2"/>
              </a:rPr>
              <a:t>. nie obejmuje roszczenia z art. 101</a:t>
            </a:r>
            <a:r>
              <a:rPr lang="pl-PL" sz="2400" baseline="30000" dirty="0" smtClean="0">
                <a:sym typeface="Wingdings" pitchFamily="2" charset="2"/>
              </a:rPr>
              <a:t>9 </a:t>
            </a:r>
            <a:r>
              <a:rPr lang="pl-PL" sz="2400" dirty="0" err="1" smtClean="0">
                <a:sym typeface="Wingdings" pitchFamily="2" charset="2"/>
              </a:rPr>
              <a:t>u.k.w.h</a:t>
            </a:r>
            <a:r>
              <a:rPr lang="pl-PL" sz="2400" dirty="0" smtClean="0">
                <a:sym typeface="Wingdings" pitchFamily="2" charset="2"/>
              </a:rPr>
              <a:t>.</a:t>
            </a:r>
          </a:p>
          <a:p>
            <a:pPr lvl="1"/>
            <a:endParaRPr lang="pl-PL" sz="2400" dirty="0" smtClean="0">
              <a:sym typeface="Wingdings" pitchFamily="2" charset="2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44F7CD-8FAE-4B5C-B2E2-09DCC952C12C}" type="slidenum">
              <a:rPr lang="pl-PL" smtClean="0"/>
              <a:t>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pl-PL" dirty="0" smtClean="0"/>
              <a:t>Bartłomiej Swaczyna, Rozporządzanie opróżnionym miejscem hipotecznym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66479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512" y="836712"/>
            <a:ext cx="8784976" cy="1068288"/>
          </a:xfrm>
          <a:solidFill>
            <a:schemeClr val="accent2"/>
          </a:solidFill>
        </p:spPr>
        <p:txBody>
          <a:bodyPr>
            <a:normAutofit/>
          </a:bodyPr>
          <a:lstStyle/>
          <a:p>
            <a:pPr algn="ctr"/>
            <a:r>
              <a:rPr lang="pl-PL" b="1" dirty="0" smtClean="0">
                <a:solidFill>
                  <a:schemeClr val="tx1"/>
                </a:solidFill>
              </a:rPr>
              <a:t>Ujawnienie przejścia hipoteki na </a:t>
            </a:r>
            <a:r>
              <a:rPr lang="pl-PL" b="1" dirty="0" err="1" smtClean="0">
                <a:solidFill>
                  <a:schemeClr val="tx1"/>
                </a:solidFill>
              </a:rPr>
              <a:t>o.m.h</a:t>
            </a:r>
            <a:r>
              <a:rPr lang="pl-PL" b="1" dirty="0" smtClean="0">
                <a:solidFill>
                  <a:schemeClr val="tx1"/>
                </a:solidFill>
              </a:rPr>
              <a:t>.</a:t>
            </a:r>
            <a:endParaRPr lang="pl-PL" b="1" dirty="0">
              <a:solidFill>
                <a:schemeClr val="tx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489251"/>
          </a:xfrm>
        </p:spPr>
        <p:txBody>
          <a:bodyPr>
            <a:normAutofit lnSpcReduction="10000"/>
          </a:bodyPr>
          <a:lstStyle/>
          <a:p>
            <a:r>
              <a:rPr lang="pl-PL" sz="2800" dirty="0" smtClean="0">
                <a:sym typeface="Wingdings" pitchFamily="2" charset="2"/>
              </a:rPr>
              <a:t>Art. 101</a:t>
            </a:r>
            <a:r>
              <a:rPr lang="pl-PL" sz="2800" baseline="30000" dirty="0" smtClean="0">
                <a:sym typeface="Wingdings" pitchFamily="2" charset="2"/>
              </a:rPr>
              <a:t>9 </a:t>
            </a:r>
            <a:r>
              <a:rPr lang="pl-PL" sz="2800" dirty="0" err="1" smtClean="0">
                <a:sym typeface="Wingdings" pitchFamily="2" charset="2"/>
              </a:rPr>
              <a:t>zd</a:t>
            </a:r>
            <a:r>
              <a:rPr lang="pl-PL" sz="2800" dirty="0" smtClean="0">
                <a:sym typeface="Wingdings" pitchFamily="2" charset="2"/>
              </a:rPr>
              <a:t>. 2 </a:t>
            </a:r>
            <a:r>
              <a:rPr lang="pl-PL" sz="2800" dirty="0" err="1" smtClean="0">
                <a:sym typeface="Wingdings" pitchFamily="2" charset="2"/>
              </a:rPr>
              <a:t>u.k.w.h</a:t>
            </a:r>
            <a:r>
              <a:rPr lang="pl-PL" sz="2800" dirty="0" smtClean="0">
                <a:sym typeface="Wingdings" pitchFamily="2" charset="2"/>
              </a:rPr>
              <a:t>. – wpis przejścia deklaratoryjny</a:t>
            </a:r>
          </a:p>
          <a:p>
            <a:r>
              <a:rPr lang="pl-PL" sz="2800" dirty="0" smtClean="0">
                <a:sym typeface="Wingdings" pitchFamily="2" charset="2"/>
              </a:rPr>
              <a:t>Podstawa wpisu: dokument uzasadniający wygaśnięcie hipoteki</a:t>
            </a:r>
          </a:p>
          <a:p>
            <a:r>
              <a:rPr lang="pl-PL" sz="2800" dirty="0" smtClean="0">
                <a:sym typeface="Wingdings" pitchFamily="2" charset="2"/>
              </a:rPr>
              <a:t>Wniosek o wykreślenie hipoteki i o ujawnienie przejścia hipoteki</a:t>
            </a:r>
          </a:p>
          <a:p>
            <a:r>
              <a:rPr lang="pl-PL" sz="2800" dirty="0" smtClean="0">
                <a:sym typeface="Wingdings" pitchFamily="2" charset="2"/>
              </a:rPr>
              <a:t>Sam wniosek o wykreślenie hipoteki</a:t>
            </a:r>
          </a:p>
          <a:p>
            <a:r>
              <a:rPr lang="pl-PL" sz="2800" dirty="0" smtClean="0">
                <a:sym typeface="Wingdings" pitchFamily="2" charset="2"/>
              </a:rPr>
              <a:t>Sam wniosek o ujawnienie przejścia hipoteki</a:t>
            </a:r>
            <a:endParaRPr lang="pl-PL" sz="2800" dirty="0" smtClean="0">
              <a:sym typeface="Wingdings" pitchFamily="2" charset="2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44F7CD-8FAE-4B5C-B2E2-09DCC952C12C}" type="slidenum">
              <a:rPr lang="pl-PL" smtClean="0"/>
              <a:t>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pl-PL" dirty="0" smtClean="0"/>
              <a:t>Bartłomiej Swaczyna, Rozporządzanie opróżnionym miejscem hipotecznym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40476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512" y="836712"/>
            <a:ext cx="8784976" cy="1068288"/>
          </a:xfrm>
          <a:solidFill>
            <a:schemeClr val="accent2"/>
          </a:solidFill>
        </p:spPr>
        <p:txBody>
          <a:bodyPr>
            <a:normAutofit fontScale="90000"/>
          </a:bodyPr>
          <a:lstStyle/>
          <a:p>
            <a:pPr algn="ctr"/>
            <a:r>
              <a:rPr lang="pl-PL" b="1" dirty="0" smtClean="0">
                <a:solidFill>
                  <a:schemeClr val="tx1"/>
                </a:solidFill>
              </a:rPr>
              <a:t>Ujawnienie przejścia hipoteki na </a:t>
            </a:r>
            <a:r>
              <a:rPr lang="pl-PL" b="1" dirty="0" err="1" smtClean="0">
                <a:solidFill>
                  <a:schemeClr val="tx1"/>
                </a:solidFill>
              </a:rPr>
              <a:t>o.m.h</a:t>
            </a:r>
            <a:r>
              <a:rPr lang="pl-PL" b="1" dirty="0" smtClean="0">
                <a:solidFill>
                  <a:schemeClr val="tx1"/>
                </a:solidFill>
              </a:rPr>
              <a:t>.</a:t>
            </a:r>
            <a:br>
              <a:rPr lang="pl-PL" b="1" dirty="0" smtClean="0">
                <a:solidFill>
                  <a:schemeClr val="tx1"/>
                </a:solidFill>
              </a:rPr>
            </a:br>
            <a:r>
              <a:rPr lang="pl-PL" sz="3100" b="1" dirty="0" smtClean="0">
                <a:solidFill>
                  <a:schemeClr val="tx1"/>
                </a:solidFill>
              </a:rPr>
              <a:t>- Wniosek o wykreślenie i ujawnienie przejścia -</a:t>
            </a:r>
            <a:endParaRPr lang="pl-PL" b="1" dirty="0">
              <a:solidFill>
                <a:schemeClr val="tx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489251"/>
          </a:xfrm>
        </p:spPr>
        <p:txBody>
          <a:bodyPr>
            <a:normAutofit fontScale="77500" lnSpcReduction="20000"/>
          </a:bodyPr>
          <a:lstStyle/>
          <a:p>
            <a:r>
              <a:rPr lang="pl-PL" sz="2800" dirty="0" smtClean="0">
                <a:sym typeface="Wingdings" pitchFamily="2" charset="2"/>
              </a:rPr>
              <a:t>Dwa wnioski – dwie opłaty</a:t>
            </a:r>
          </a:p>
          <a:p>
            <a:r>
              <a:rPr lang="pl-PL" sz="2800" dirty="0" smtClean="0">
                <a:sym typeface="Wingdings" pitchFamily="2" charset="2"/>
              </a:rPr>
              <a:t>Suma hipoteki objętej roszczeniem wyższa niż suma wygasłej hipoteki</a:t>
            </a:r>
          </a:p>
          <a:p>
            <a:pPr lvl="1"/>
            <a:r>
              <a:rPr lang="pl-PL" sz="2400" dirty="0" smtClean="0">
                <a:sym typeface="Wingdings" pitchFamily="2" charset="2"/>
              </a:rPr>
              <a:t>Hipoteka uzyskuje przyrzeczone pierwszeństwo tylko w zakresie sumy wygasłej hipoteki</a:t>
            </a:r>
          </a:p>
          <a:p>
            <a:pPr lvl="1"/>
            <a:r>
              <a:rPr lang="pl-PL" sz="2400" dirty="0" smtClean="0">
                <a:sym typeface="Wingdings" pitchFamily="2" charset="2"/>
              </a:rPr>
              <a:t>Niepotrzebna zgoda właściciela na wykreślenie hipoteki (art. 101</a:t>
            </a:r>
            <a:r>
              <a:rPr lang="pl-PL" sz="2400" baseline="30000" dirty="0" smtClean="0">
                <a:sym typeface="Wingdings" pitchFamily="2" charset="2"/>
              </a:rPr>
              <a:t>4</a:t>
            </a:r>
            <a:r>
              <a:rPr lang="pl-PL" sz="2400" dirty="0" smtClean="0">
                <a:sym typeface="Wingdings" pitchFamily="2" charset="2"/>
              </a:rPr>
              <a:t> ust. 2 </a:t>
            </a:r>
            <a:r>
              <a:rPr lang="pl-PL" sz="2400" dirty="0" err="1" smtClean="0">
                <a:sym typeface="Wingdings" pitchFamily="2" charset="2"/>
              </a:rPr>
              <a:t>u.k.w.h</a:t>
            </a:r>
            <a:r>
              <a:rPr lang="pl-PL" sz="2400" dirty="0" smtClean="0">
                <a:sym typeface="Wingdings" pitchFamily="2" charset="2"/>
              </a:rPr>
              <a:t>.)</a:t>
            </a:r>
          </a:p>
          <a:p>
            <a:r>
              <a:rPr lang="pl-PL" sz="2800" dirty="0">
                <a:sym typeface="Wingdings" pitchFamily="2" charset="2"/>
              </a:rPr>
              <a:t>Suma hipoteki objętej roszczeniem </a:t>
            </a:r>
            <a:r>
              <a:rPr lang="pl-PL" sz="2800" dirty="0" smtClean="0">
                <a:sym typeface="Wingdings" pitchFamily="2" charset="2"/>
              </a:rPr>
              <a:t>niższa niż </a:t>
            </a:r>
            <a:r>
              <a:rPr lang="pl-PL" sz="2800" dirty="0">
                <a:sym typeface="Wingdings" pitchFamily="2" charset="2"/>
              </a:rPr>
              <a:t>suma wygasłej hipoteki</a:t>
            </a:r>
            <a:endParaRPr lang="pl-PL" sz="2800" dirty="0" smtClean="0">
              <a:sym typeface="Wingdings" pitchFamily="2" charset="2"/>
            </a:endParaRPr>
          </a:p>
          <a:p>
            <a:pPr lvl="1"/>
            <a:r>
              <a:rPr lang="pl-PL" sz="2400" dirty="0" smtClean="0">
                <a:sym typeface="Wingdings" pitchFamily="2" charset="2"/>
              </a:rPr>
              <a:t>Wykreślenie wygasłej hipoteki bez zgody właściciela tylko do wysokości hipoteki przeniesionej</a:t>
            </a:r>
            <a:endParaRPr lang="pl-PL" sz="2400" dirty="0" smtClean="0">
              <a:sym typeface="Wingdings" pitchFamily="2" charset="2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44F7CD-8FAE-4B5C-B2E2-09DCC952C12C}" type="slidenum">
              <a:rPr lang="pl-PL" smtClean="0"/>
              <a:t>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pl-PL" dirty="0" smtClean="0"/>
              <a:t>Bartłomiej Swaczyna, Rozporządzanie opróżnionym miejscem hipotecznym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66996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512" y="836712"/>
            <a:ext cx="8784976" cy="1068288"/>
          </a:xfrm>
          <a:solidFill>
            <a:schemeClr val="accent2"/>
          </a:solidFill>
        </p:spPr>
        <p:txBody>
          <a:bodyPr>
            <a:normAutofit fontScale="90000"/>
          </a:bodyPr>
          <a:lstStyle/>
          <a:p>
            <a:pPr algn="ctr"/>
            <a:r>
              <a:rPr lang="pl-PL" b="1" dirty="0" smtClean="0">
                <a:solidFill>
                  <a:schemeClr val="tx1"/>
                </a:solidFill>
              </a:rPr>
              <a:t>Ujawnienie przejścia hipoteki na </a:t>
            </a:r>
            <a:r>
              <a:rPr lang="pl-PL" b="1" dirty="0" err="1" smtClean="0">
                <a:solidFill>
                  <a:schemeClr val="tx1"/>
                </a:solidFill>
              </a:rPr>
              <a:t>o.m.h</a:t>
            </a:r>
            <a:r>
              <a:rPr lang="pl-PL" b="1" dirty="0" smtClean="0">
                <a:solidFill>
                  <a:schemeClr val="tx1"/>
                </a:solidFill>
              </a:rPr>
              <a:t>.</a:t>
            </a:r>
            <a:br>
              <a:rPr lang="pl-PL" b="1" dirty="0" smtClean="0">
                <a:solidFill>
                  <a:schemeClr val="tx1"/>
                </a:solidFill>
              </a:rPr>
            </a:br>
            <a:r>
              <a:rPr lang="pl-PL" sz="3100" b="1" dirty="0" smtClean="0">
                <a:solidFill>
                  <a:schemeClr val="tx1"/>
                </a:solidFill>
              </a:rPr>
              <a:t>- Wniosek o wykreślenie albo o ujawnienie przejścia -</a:t>
            </a:r>
            <a:endParaRPr lang="pl-PL" b="1" dirty="0">
              <a:solidFill>
                <a:schemeClr val="tx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489251"/>
          </a:xfrm>
        </p:spPr>
        <p:txBody>
          <a:bodyPr>
            <a:normAutofit fontScale="92500" lnSpcReduction="10000"/>
          </a:bodyPr>
          <a:lstStyle/>
          <a:p>
            <a:r>
              <a:rPr lang="pl-PL" sz="2800" dirty="0" smtClean="0">
                <a:sym typeface="Wingdings" pitchFamily="2" charset="2"/>
              </a:rPr>
              <a:t>Jedynie wniosek o wykreślenie hipoteki</a:t>
            </a:r>
          </a:p>
          <a:p>
            <a:pPr lvl="1"/>
            <a:r>
              <a:rPr lang="pl-PL" sz="2400" dirty="0" smtClean="0">
                <a:sym typeface="Wingdings" pitchFamily="2" charset="2"/>
              </a:rPr>
              <a:t>Sąd nie ujawnia z urzędu przeniesienia hipoteki na </a:t>
            </a:r>
            <a:r>
              <a:rPr lang="pl-PL" sz="2400" dirty="0" err="1" smtClean="0">
                <a:sym typeface="Wingdings" pitchFamily="2" charset="2"/>
              </a:rPr>
              <a:t>o.m.h</a:t>
            </a:r>
            <a:r>
              <a:rPr lang="pl-PL" sz="2400" dirty="0" smtClean="0">
                <a:sym typeface="Wingdings" pitchFamily="2" charset="2"/>
              </a:rPr>
              <a:t>.</a:t>
            </a:r>
          </a:p>
          <a:p>
            <a:pPr lvl="1"/>
            <a:r>
              <a:rPr lang="pl-PL" sz="2400" dirty="0" smtClean="0">
                <a:sym typeface="Wingdings" pitchFamily="2" charset="2"/>
              </a:rPr>
              <a:t>Ostrzeżenie o niezgodności  (art. 626</a:t>
            </a:r>
            <a:r>
              <a:rPr lang="pl-PL" sz="2400" baseline="30000" dirty="0" smtClean="0">
                <a:sym typeface="Wingdings" pitchFamily="2" charset="2"/>
              </a:rPr>
              <a:t>13</a:t>
            </a:r>
            <a:r>
              <a:rPr lang="pl-PL" sz="2400" dirty="0" smtClean="0">
                <a:sym typeface="Wingdings" pitchFamily="2" charset="2"/>
              </a:rPr>
              <a:t> § 1 </a:t>
            </a:r>
            <a:r>
              <a:rPr lang="pl-PL" sz="2400" dirty="0" err="1" smtClean="0">
                <a:sym typeface="Wingdings" pitchFamily="2" charset="2"/>
              </a:rPr>
              <a:t>zd</a:t>
            </a:r>
            <a:r>
              <a:rPr lang="pl-PL" sz="2400" dirty="0" smtClean="0">
                <a:sym typeface="Wingdings" pitchFamily="2" charset="2"/>
              </a:rPr>
              <a:t>. 1 k.p.c.)</a:t>
            </a:r>
            <a:endParaRPr lang="pl-PL" sz="2400" dirty="0" smtClean="0">
              <a:sym typeface="Wingdings" pitchFamily="2" charset="2"/>
            </a:endParaRPr>
          </a:p>
          <a:p>
            <a:r>
              <a:rPr lang="pl-PL" sz="2800" dirty="0" smtClean="0">
                <a:sym typeface="Wingdings" pitchFamily="2" charset="2"/>
              </a:rPr>
              <a:t>Jedynie wniosek o ujawnienie przeniesienia hipoteki na </a:t>
            </a:r>
            <a:r>
              <a:rPr lang="pl-PL" sz="2800" dirty="0" err="1" smtClean="0">
                <a:sym typeface="Wingdings" pitchFamily="2" charset="2"/>
              </a:rPr>
              <a:t>o.m.h</a:t>
            </a:r>
            <a:r>
              <a:rPr lang="pl-PL" sz="2800" dirty="0" smtClean="0">
                <a:sym typeface="Wingdings" pitchFamily="2" charset="2"/>
              </a:rPr>
              <a:t>.</a:t>
            </a:r>
          </a:p>
          <a:p>
            <a:pPr lvl="1"/>
            <a:r>
              <a:rPr lang="pl-PL" sz="2400" dirty="0" smtClean="0">
                <a:sym typeface="Wingdings" pitchFamily="2" charset="2"/>
              </a:rPr>
              <a:t>Brak wniosku o wykreślenie hipoteki nie jest przeszkodą do ujawnienia przejścia</a:t>
            </a:r>
          </a:p>
          <a:p>
            <a:pPr lvl="1"/>
            <a:r>
              <a:rPr lang="pl-PL" sz="2400" dirty="0" smtClean="0">
                <a:sym typeface="Wingdings" pitchFamily="2" charset="2"/>
              </a:rPr>
              <a:t>Ostrzeżenie o niezgodności w zakresie wygasłej hipoteki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44F7CD-8FAE-4B5C-B2E2-09DCC952C12C}" type="slidenum">
              <a:rPr lang="pl-PL" smtClean="0"/>
              <a:t>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pl-PL" dirty="0" smtClean="0"/>
              <a:t>Bartłomiej Swaczyna, Rozporządzanie opróżnionym miejscem hipotecznym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75567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512" y="836712"/>
            <a:ext cx="8784976" cy="1068288"/>
          </a:xfrm>
          <a:solidFill>
            <a:schemeClr val="accent2"/>
          </a:solidFill>
        </p:spPr>
        <p:txBody>
          <a:bodyPr>
            <a:normAutofit fontScale="90000"/>
          </a:bodyPr>
          <a:lstStyle/>
          <a:p>
            <a:pPr algn="ctr"/>
            <a:r>
              <a:rPr lang="pl-PL" b="1" dirty="0" smtClean="0">
                <a:solidFill>
                  <a:schemeClr val="tx1"/>
                </a:solidFill>
              </a:rPr>
              <a:t>Hipoteczne zabezpieczenie na wielu przedmiotach</a:t>
            </a:r>
            <a:endParaRPr lang="pl-PL" b="1" dirty="0">
              <a:solidFill>
                <a:schemeClr val="tx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489251"/>
          </a:xfrm>
        </p:spPr>
        <p:txBody>
          <a:bodyPr>
            <a:normAutofit lnSpcReduction="10000"/>
          </a:bodyPr>
          <a:lstStyle/>
          <a:p>
            <a:r>
              <a:rPr lang="pl-PL" sz="2800" dirty="0" smtClean="0">
                <a:sym typeface="Wingdings" pitchFamily="2" charset="2"/>
              </a:rPr>
              <a:t>Umowna hipoteka łączna</a:t>
            </a:r>
          </a:p>
          <a:p>
            <a:pPr lvl="1"/>
            <a:r>
              <a:rPr lang="pl-PL" sz="2400" dirty="0" smtClean="0">
                <a:sym typeface="Wingdings" pitchFamily="2" charset="2"/>
              </a:rPr>
              <a:t>Art. 76 ust. 3 </a:t>
            </a:r>
            <a:r>
              <a:rPr lang="pl-PL" sz="2400" dirty="0" err="1" smtClean="0">
                <a:sym typeface="Wingdings" pitchFamily="2" charset="2"/>
              </a:rPr>
              <a:t>u.k.w.h</a:t>
            </a:r>
            <a:r>
              <a:rPr lang="pl-PL" sz="2400" dirty="0" smtClean="0">
                <a:sym typeface="Wingdings" pitchFamily="2" charset="2"/>
              </a:rPr>
              <a:t>.</a:t>
            </a:r>
          </a:p>
          <a:p>
            <a:pPr lvl="1"/>
            <a:r>
              <a:rPr lang="pl-PL" sz="2400" dirty="0" smtClean="0">
                <a:sym typeface="Wingdings" pitchFamily="2" charset="2"/>
              </a:rPr>
              <a:t>Jedna opłata za wpis w księgach wieczystych (art. 45 ust. 3 </a:t>
            </a:r>
            <a:r>
              <a:rPr lang="pl-PL" sz="2400" dirty="0" err="1" smtClean="0">
                <a:sym typeface="Wingdings" pitchFamily="2" charset="2"/>
              </a:rPr>
              <a:t>u.k.s.c</a:t>
            </a:r>
            <a:r>
              <a:rPr lang="pl-PL" sz="2400" dirty="0" smtClean="0">
                <a:sym typeface="Wingdings" pitchFamily="2" charset="2"/>
              </a:rPr>
              <a:t>.)</a:t>
            </a:r>
          </a:p>
          <a:p>
            <a:r>
              <a:rPr lang="pl-PL" sz="2800" dirty="0" smtClean="0">
                <a:sym typeface="Wingdings" pitchFamily="2" charset="2"/>
              </a:rPr>
              <a:t>Partycja zabezpieczenia?</a:t>
            </a:r>
          </a:p>
          <a:p>
            <a:r>
              <a:rPr lang="pl-PL" sz="2800" dirty="0" smtClean="0">
                <a:sym typeface="Wingdings" pitchFamily="2" charset="2"/>
              </a:rPr>
              <a:t>Wiele samodzielnych hipotek zabezpieczających całą wierzytelność?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44F7CD-8FAE-4B5C-B2E2-09DCC952C12C}" type="slidenum">
              <a:rPr lang="pl-PL" smtClean="0"/>
              <a:t>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pl-PL" dirty="0" smtClean="0"/>
              <a:t>Bartłomiej Swaczyna, Rozporządzanie opróżnionym miejscem hipotecznym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53454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348925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2800" dirty="0">
                <a:sym typeface="Wingdings" pitchFamily="2" charset="2"/>
              </a:rPr>
              <a:t>d</a:t>
            </a:r>
            <a:r>
              <a:rPr lang="pl-PL" sz="2800" dirty="0" smtClean="0">
                <a:sym typeface="Wingdings" pitchFamily="2" charset="2"/>
              </a:rPr>
              <a:t>r Bartłomiej Swaczyna</a:t>
            </a:r>
          </a:p>
          <a:p>
            <a:pPr marL="0" indent="0" algn="ctr">
              <a:buNone/>
            </a:pPr>
            <a:r>
              <a:rPr lang="pl-PL" sz="4000" b="1" dirty="0" smtClean="0">
                <a:sym typeface="Wingdings" pitchFamily="2" charset="2"/>
              </a:rPr>
              <a:t>Rozporządzanie opróżnionym miejscem hipotecznym. Zagadnienia wybrane</a:t>
            </a:r>
          </a:p>
          <a:p>
            <a:pPr marL="0" indent="0" algn="ctr">
              <a:buNone/>
            </a:pPr>
            <a:r>
              <a:rPr lang="pl-PL" sz="4000" b="1" dirty="0" smtClean="0">
                <a:sym typeface="Wingdings" pitchFamily="2" charset="2"/>
              </a:rPr>
              <a:t>Dziękuję za uwagę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44F7CD-8FAE-4B5C-B2E2-09DCC952C12C}" type="slidenum">
              <a:rPr lang="pl-PL" smtClean="0"/>
              <a:t>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pl-PL" dirty="0" smtClean="0"/>
              <a:t>Bartłomiej Swaczyna, Rozporządzanie opróżnionym miejscem hipotecznym</a:t>
            </a:r>
            <a:endParaRPr lang="pl-PL" dirty="0"/>
          </a:p>
        </p:txBody>
      </p:sp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2159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cro">
  <a:themeElements>
    <a:clrScheme name="Macro">
      <a:dk1>
        <a:sysClr val="windowText" lastClr="000000"/>
      </a:dk1>
      <a:lt1>
        <a:sysClr val="window" lastClr="FFFFFF"/>
      </a:lt1>
      <a:dk2>
        <a:srgbClr val="3F3F4D"/>
      </a:dk2>
      <a:lt2>
        <a:srgbClr val="DDDDDD"/>
      </a:lt2>
      <a:accent1>
        <a:srgbClr val="A51009"/>
      </a:accent1>
      <a:accent2>
        <a:srgbClr val="DE7014"/>
      </a:accent2>
      <a:accent3>
        <a:srgbClr val="704836"/>
      </a:accent3>
      <a:accent4>
        <a:srgbClr val="F2B431"/>
      </a:accent4>
      <a:accent5>
        <a:srgbClr val="7F221D"/>
      </a:accent5>
      <a:accent6>
        <a:srgbClr val="CDAC77"/>
      </a:accent6>
      <a:hlink>
        <a:srgbClr val="F5B123"/>
      </a:hlink>
      <a:folHlink>
        <a:srgbClr val="E19B0B"/>
      </a:folHlink>
    </a:clrScheme>
    <a:fontScheme name="Macr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cr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300000"/>
              </a:schemeClr>
            </a:gs>
            <a:gs pos="100000">
              <a:schemeClr val="phClr">
                <a:tint val="80000"/>
                <a:satMod val="15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hade val="90000"/>
                <a:satMod val="300000"/>
              </a:schemeClr>
            </a:gs>
            <a:gs pos="100000">
              <a:schemeClr val="phClr">
                <a:satMod val="150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70000"/>
              </a:srgbClr>
            </a:outerShdw>
          </a:effectLst>
        </a:effectStyle>
        <a:effectStyle>
          <a:effectLst>
            <a:outerShdw blurRad="25400" dist="254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contourW="15875" prstMaterial="softmetal">
            <a:bevelT w="25400" h="19050" prst="angle"/>
            <a:contourClr>
              <a:schemeClr val="phClr">
                <a:shade val="30000"/>
              </a:schemeClr>
            </a:contourClr>
          </a:sp3d>
        </a:effectStyle>
        <a:effectStyle>
          <a:effectLst>
            <a:outerShdw blurRad="254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contourW="19050" prstMaterial="metal">
            <a:bevelT w="63500" h="31750" prst="angle"/>
            <a:contourClr>
              <a:schemeClr val="phClr">
                <a:shade val="25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7000"/>
                <a:shade val="93000"/>
                <a:satMod val="110000"/>
                <a:lumMod val="90000"/>
              </a:schemeClr>
            </a:gs>
            <a:gs pos="76000">
              <a:schemeClr val="phClr">
                <a:tint val="85000"/>
                <a:shade val="75000"/>
                <a:satMod val="120000"/>
              </a:schemeClr>
            </a:gs>
            <a:gs pos="100000">
              <a:schemeClr val="phClr">
                <a:tint val="86000"/>
                <a:shade val="50000"/>
                <a:satMod val="13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35000"/>
                <a:satMod val="146000"/>
                <a:lumMod val="101000"/>
              </a:schemeClr>
            </a:gs>
            <a:gs pos="26000">
              <a:schemeClr val="phClr">
                <a:tint val="96000"/>
                <a:shade val="96000"/>
                <a:satMod val="190000"/>
              </a:schemeClr>
            </a:gs>
            <a:gs pos="100000">
              <a:schemeClr val="phClr">
                <a:tint val="60000"/>
                <a:shade val="90000"/>
                <a:satMod val="22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Makro</Template>
  <TotalTime>1908</TotalTime>
  <Words>1290</Words>
  <Application>Microsoft Office PowerPoint</Application>
  <PresentationFormat>Pokaz na ekranie (4:3)</PresentationFormat>
  <Paragraphs>183</Paragraphs>
  <Slides>24</Slides>
  <Notes>21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24</vt:i4>
      </vt:variant>
    </vt:vector>
  </HeadingPairs>
  <TitlesOfParts>
    <vt:vector size="25" baseType="lpstr">
      <vt:lpstr>Macro</vt:lpstr>
      <vt:lpstr>Rozporządzanie opróżnionym miejscem hipotecznym</vt:lpstr>
      <vt:lpstr>Granica miejsca hipotecznego - Pojęcie i funkcja -</vt:lpstr>
      <vt:lpstr>Granica miejsca hipotecznego - Suma hipoteki -</vt:lpstr>
      <vt:lpstr>Granica miejsca hipotecznego - Suma hipoteki &lt; suma miejsca -</vt:lpstr>
      <vt:lpstr>Granica miejsca hipotecznego - Suma hipoteki &lt; suma miejsca c.d. -</vt:lpstr>
      <vt:lpstr>Granica miejsca hipotecznego - Suma hipoteki &gt; suma miejsca c.d. -</vt:lpstr>
      <vt:lpstr>Granica miejsca hipotecznego - Waluta hipoteki -</vt:lpstr>
      <vt:lpstr>Zmiana sumy lub waluty o.m.h. przez właściciela</vt:lpstr>
      <vt:lpstr>Zabezpieczenie hipoteczne na wielu miejscach na tej samej nieruchomości </vt:lpstr>
      <vt:lpstr>Rozporządzenie o.m.h. na nieruchomości należącej do majątku wspólnego małżonków</vt:lpstr>
      <vt:lpstr>Przeniesienie części hipoteki na o.m.h.</vt:lpstr>
      <vt:lpstr>Podział nieruchomości a o.m.h.</vt:lpstr>
      <vt:lpstr>Roszczenie o przeniesienie hipoteki na o.m.h. - Dopuszczalność ujawnienia a suma hipoteki -</vt:lpstr>
      <vt:lpstr>Roszczenie o przeniesienie hipoteki na o.m.h. - Dopuszczalność ujawnienia a waluta hipoteki c.d. -</vt:lpstr>
      <vt:lpstr>Roszczenie o przeniesienie części hipoteki na o.m.h.</vt:lpstr>
      <vt:lpstr>Ujawnienie w k.w. roszczenia o przeniesienie na o.m.h. hipoteki przysługującej bankowi</vt:lpstr>
      <vt:lpstr>Ujawnienie w k.w. roszczenia o przeniesienie na o.m.h. hipoteki przysługującej bankowi - Art. 95 pr.bank. -</vt:lpstr>
      <vt:lpstr>Ujawnienie w k.w. roszczenia o przeniesienie na o.m.h. hipoteki przysługującej bankowi - Art. 95 pr.bank. c.d. -</vt:lpstr>
      <vt:lpstr>Ujawnienie w k.w. roszczenia o przeniesienie na o.m.h. hipoteki przysługującej bankowi - Wyłącznie reguły ogólne -</vt:lpstr>
      <vt:lpstr>Ujawnienie przejścia hipoteki na o.m.h.</vt:lpstr>
      <vt:lpstr>Ujawnienie przejścia hipoteki na o.m.h. - Wniosek o wykreślenie i ujawnienie przejścia -</vt:lpstr>
      <vt:lpstr>Ujawnienie przejścia hipoteki na o.m.h. - Wniosek o wykreślenie albo o ujawnienie przejścia -</vt:lpstr>
      <vt:lpstr>Hipoteczne zabezpieczenie na wielu przedmiotach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Rozporządzanie opróżnionym miejscem hipotecznym</dc:title>
  <dc:creator>Bartłomiej Swaczyna</dc:creator>
  <cp:lastModifiedBy>Bartłomiej Swaczyna</cp:lastModifiedBy>
  <cp:revision>32</cp:revision>
  <dcterms:created xsi:type="dcterms:W3CDTF">2012-12-09T13:22:44Z</dcterms:created>
  <dcterms:modified xsi:type="dcterms:W3CDTF">2012-12-13T08:10:15Z</dcterms:modified>
</cp:coreProperties>
</file>